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05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6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7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8" r:id="rId45"/>
    <p:sldId id="301" r:id="rId46"/>
    <p:sldId id="302" r:id="rId47"/>
    <p:sldId id="303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79"/>
    <p:restoredTop sz="94609"/>
  </p:normalViewPr>
  <p:slideViewPr>
    <p:cSldViewPr snapToGrid="0" snapToObjects="1">
      <p:cViewPr varScale="1">
        <p:scale>
          <a:sx n="32" d="100"/>
          <a:sy n="32" d="100"/>
        </p:scale>
        <p:origin x="30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22"/>
          <p:cNvSpPr/>
          <p:nvPr/>
        </p:nvSpPr>
        <p:spPr>
          <a:xfrm>
            <a:off x="-558275" y="11696326"/>
            <a:ext cx="25500550" cy="218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" y="147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830"/>
                </a:lnTo>
                <a:lnTo>
                  <a:pt x="42" y="14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?"/>
          <p:cNvSpPr txBox="1"/>
          <p:nvPr/>
        </p:nvSpPr>
        <p:spPr>
          <a:xfrm>
            <a:off x="6766565" y="-405226"/>
            <a:ext cx="9384031" cy="1153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0000" b="0" spc="2250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?</a:t>
            </a:r>
          </a:p>
        </p:txBody>
      </p:sp>
      <p:pic>
        <p:nvPicPr>
          <p:cNvPr id="121" name="Picture Placeholder 1" descr="Picture Placeholder 1"/>
          <p:cNvPicPr>
            <a:picLocks noChangeAspect="1"/>
          </p:cNvPicPr>
          <p:nvPr/>
        </p:nvPicPr>
        <p:blipFill>
          <a:blip r:embed="rId2"/>
          <a:srcRect l="18713" t="5192" r="20481" b="19850"/>
          <a:stretch>
            <a:fillRect/>
          </a:stretch>
        </p:blipFill>
        <p:spPr>
          <a:xfrm>
            <a:off x="-546807" y="-19050"/>
            <a:ext cx="6897274" cy="1275500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22"/>
          <p:cNvSpPr/>
          <p:nvPr/>
        </p:nvSpPr>
        <p:spPr>
          <a:xfrm>
            <a:off x="4452618" y="10457540"/>
            <a:ext cx="13588312" cy="218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6" y="147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012"/>
                </a:lnTo>
                <a:lnTo>
                  <a:pt x="2566" y="14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" name="Rectangle 22"/>
          <p:cNvSpPr/>
          <p:nvPr/>
        </p:nvSpPr>
        <p:spPr>
          <a:xfrm>
            <a:off x="-36514" y="11089451"/>
            <a:ext cx="24893130" cy="1900006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" name="TextBox 23"/>
          <p:cNvSpPr txBox="1"/>
          <p:nvPr/>
        </p:nvSpPr>
        <p:spPr>
          <a:xfrm>
            <a:off x="4725034" y="1314839"/>
            <a:ext cx="11425562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7400" b="0" spc="185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endParaRPr/>
          </a:p>
          <a:p>
            <a:pPr defTabSz="914400">
              <a:defRPr sz="7400" b="0" spc="185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              БИЗНЕС </a:t>
            </a:r>
          </a:p>
          <a:p>
            <a:pPr defTabSz="914400">
              <a:defRPr sz="7400" b="0" spc="185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         </a:t>
            </a:r>
            <a:r>
              <a:rPr lang="en-US"/>
              <a:t>ИЛИ</a:t>
            </a:r>
            <a:r>
              <a:t> </a:t>
            </a:r>
          </a:p>
          <a:p>
            <a:pPr defTabSz="914400">
              <a:defRPr sz="7400" b="0" spc="185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          </a:t>
            </a:r>
            <a:r>
              <a:rPr lang="en-US"/>
              <a:t>РЕМЕСЛО</a:t>
            </a:r>
            <a:endParaRPr/>
          </a:p>
        </p:txBody>
      </p:sp>
      <p:sp>
        <p:nvSpPr>
          <p:cNvPr id="125" name="TextBox 23"/>
          <p:cNvSpPr txBox="1"/>
          <p:nvPr/>
        </p:nvSpPr>
        <p:spPr>
          <a:xfrm>
            <a:off x="4651455" y="1275878"/>
            <a:ext cx="11425562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7400" b="0" spc="1850">
                <a:latin typeface="Code Pro Bold"/>
                <a:ea typeface="Code Pro Bold"/>
                <a:cs typeface="Code Pro Bold"/>
                <a:sym typeface="Code Pro Bold"/>
              </a:defRPr>
            </a:pPr>
            <a:endParaRPr dirty="0"/>
          </a:p>
          <a:p>
            <a:pPr defTabSz="914400">
              <a:defRPr sz="7400" b="0" spc="185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rPr dirty="0"/>
              <a:t>              БИЗНЕС </a:t>
            </a:r>
          </a:p>
          <a:p>
            <a:pPr defTabSz="914400">
              <a:defRPr sz="7400" b="0" spc="185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rPr dirty="0"/>
              <a:t>        </a:t>
            </a:r>
            <a:r>
              <a:rPr lang="en-US" dirty="0"/>
              <a:t>ИЛИ</a:t>
            </a:r>
            <a:endParaRPr dirty="0"/>
          </a:p>
          <a:p>
            <a:pPr defTabSz="914400">
              <a:defRPr sz="7400" b="0" spc="185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rPr dirty="0"/>
              <a:t>          </a:t>
            </a:r>
            <a:r>
              <a:rPr lang="en-US" dirty="0"/>
              <a:t>РЕМЕСЛО</a:t>
            </a:r>
            <a:endParaRPr dirty="0"/>
          </a:p>
        </p:txBody>
      </p:sp>
      <p:sp>
        <p:nvSpPr>
          <p:cNvPr id="126" name="Олег  Юненко"/>
          <p:cNvSpPr txBox="1"/>
          <p:nvPr/>
        </p:nvSpPr>
        <p:spPr>
          <a:xfrm>
            <a:off x="2901830" y="10668294"/>
            <a:ext cx="5873116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5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Олег</a:t>
            </a:r>
            <a:r>
              <a:rPr dirty="0"/>
              <a:t>  </a:t>
            </a:r>
            <a:r>
              <a:rPr dirty="0" err="1"/>
              <a:t>Юненко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27" name="лого черныйч монохром.png" descr="лого черныйч монохром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187" y="1253449"/>
            <a:ext cx="6197601" cy="674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разить философией"/>
          <p:cNvSpPr txBox="1"/>
          <p:nvPr/>
        </p:nvSpPr>
        <p:spPr>
          <a:xfrm>
            <a:off x="7768273" y="3146901"/>
            <a:ext cx="63919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заразить</a:t>
            </a:r>
            <a:r>
              <a:rPr dirty="0"/>
              <a:t> </a:t>
            </a:r>
            <a:r>
              <a:rPr dirty="0" err="1"/>
              <a:t>философией</a:t>
            </a:r>
            <a:endParaRPr dirty="0"/>
          </a:p>
        </p:txBody>
      </p:sp>
      <p:sp>
        <p:nvSpPr>
          <p:cNvPr id="270" name="перераспределить задачи"/>
          <p:cNvSpPr txBox="1"/>
          <p:nvPr/>
        </p:nvSpPr>
        <p:spPr>
          <a:xfrm>
            <a:off x="7798946" y="6425940"/>
            <a:ext cx="74529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перераспределить</a:t>
            </a:r>
            <a:r>
              <a:rPr dirty="0"/>
              <a:t> </a:t>
            </a:r>
            <a:r>
              <a:rPr dirty="0" err="1"/>
              <a:t>задачи</a:t>
            </a:r>
            <a:endParaRPr dirty="0"/>
          </a:p>
        </p:txBody>
      </p:sp>
      <p:sp>
        <p:nvSpPr>
          <p:cNvPr id="271" name="делегировать, не поручить"/>
          <p:cNvSpPr txBox="1"/>
          <p:nvPr/>
        </p:nvSpPr>
        <p:spPr>
          <a:xfrm>
            <a:off x="7798946" y="3948747"/>
            <a:ext cx="7813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делегировать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поручить</a:t>
            </a:r>
            <a:r>
              <a:rPr dirty="0"/>
              <a:t> </a:t>
            </a:r>
          </a:p>
        </p:txBody>
      </p:sp>
      <p:sp>
        <p:nvSpPr>
          <p:cNvPr id="272" name="отдать профессионалам на сторону"/>
          <p:cNvSpPr txBox="1"/>
          <p:nvPr/>
        </p:nvSpPr>
        <p:spPr>
          <a:xfrm>
            <a:off x="7798946" y="7307361"/>
            <a:ext cx="101288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отдать</a:t>
            </a:r>
            <a:r>
              <a:rPr dirty="0"/>
              <a:t> </a:t>
            </a:r>
            <a:r>
              <a:rPr dirty="0" err="1"/>
              <a:t>профессионалам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сторону</a:t>
            </a:r>
            <a:endParaRPr dirty="0"/>
          </a:p>
        </p:txBody>
      </p:sp>
      <p:sp>
        <p:nvSpPr>
          <p:cNvPr id="273" name="упростить"/>
          <p:cNvSpPr txBox="1"/>
          <p:nvPr/>
        </p:nvSpPr>
        <p:spPr>
          <a:xfrm>
            <a:off x="7862008" y="8226269"/>
            <a:ext cx="29965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упростить</a:t>
            </a:r>
            <a:endParaRPr dirty="0"/>
          </a:p>
        </p:txBody>
      </p:sp>
      <p:sp>
        <p:nvSpPr>
          <p:cNvPr id="274" name="нанять сотрудников"/>
          <p:cNvSpPr txBox="1"/>
          <p:nvPr/>
        </p:nvSpPr>
        <p:spPr>
          <a:xfrm>
            <a:off x="7798946" y="4728487"/>
            <a:ext cx="577469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нанять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</p:txBody>
      </p:sp>
      <p:sp>
        <p:nvSpPr>
          <p:cNvPr id="275" name="автоматизировать"/>
          <p:cNvSpPr txBox="1"/>
          <p:nvPr/>
        </p:nvSpPr>
        <p:spPr>
          <a:xfrm>
            <a:off x="7862008" y="9178434"/>
            <a:ext cx="53155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автоматизировать</a:t>
            </a:r>
            <a:endParaRPr dirty="0"/>
          </a:p>
        </p:txBody>
      </p:sp>
      <p:sp>
        <p:nvSpPr>
          <p:cNvPr id="276" name="шаблонировать одинаковые действия"/>
          <p:cNvSpPr txBox="1"/>
          <p:nvPr/>
        </p:nvSpPr>
        <p:spPr>
          <a:xfrm>
            <a:off x="7798946" y="10050665"/>
            <a:ext cx="10861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шаблонировать</a:t>
            </a:r>
            <a:r>
              <a:rPr dirty="0"/>
              <a:t> </a:t>
            </a:r>
            <a:r>
              <a:rPr dirty="0" err="1"/>
              <a:t>одинаковые</a:t>
            </a:r>
            <a:r>
              <a:rPr dirty="0"/>
              <a:t> </a:t>
            </a:r>
            <a:r>
              <a:rPr dirty="0" err="1"/>
              <a:t>действия</a:t>
            </a:r>
            <a:endParaRPr dirty="0"/>
          </a:p>
        </p:txBody>
      </p:sp>
      <p:sp>
        <p:nvSpPr>
          <p:cNvPr id="277" name="анализ и усиление мест, где больше денег"/>
          <p:cNvSpPr txBox="1"/>
          <p:nvPr/>
        </p:nvSpPr>
        <p:spPr>
          <a:xfrm>
            <a:off x="7862008" y="10853106"/>
            <a:ext cx="118948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278" name="перевести разовый проект в продукт"/>
          <p:cNvSpPr txBox="1"/>
          <p:nvPr/>
        </p:nvSpPr>
        <p:spPr>
          <a:xfrm>
            <a:off x="7798946" y="11725337"/>
            <a:ext cx="104940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разовый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продукт</a:t>
            </a:r>
            <a:endParaRPr dirty="0"/>
          </a:p>
        </p:txBody>
      </p:sp>
      <p:sp>
        <p:nvSpPr>
          <p:cNvPr id="279" name="распределить ответственность"/>
          <p:cNvSpPr txBox="1"/>
          <p:nvPr/>
        </p:nvSpPr>
        <p:spPr>
          <a:xfrm>
            <a:off x="7798946" y="5507032"/>
            <a:ext cx="88633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распределить</a:t>
            </a:r>
            <a:r>
              <a:rPr dirty="0"/>
              <a:t> </a:t>
            </a:r>
            <a:r>
              <a:rPr dirty="0" err="1"/>
              <a:t>ответственность</a:t>
            </a:r>
            <a:endParaRPr dirty="0"/>
          </a:p>
        </p:txBody>
      </p:sp>
      <p:sp>
        <p:nvSpPr>
          <p:cNvPr id="28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нужно поднять эффективность ремесленника"/>
          <p:cNvSpPr txBox="1"/>
          <p:nvPr/>
        </p:nvSpPr>
        <p:spPr>
          <a:xfrm>
            <a:off x="1035886" y="970550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нужно поднять эффективность ремесленника</a:t>
            </a:r>
          </a:p>
        </p:txBody>
      </p:sp>
      <p:sp>
        <p:nvSpPr>
          <p:cNvPr id="282" name="Shape 4937"/>
          <p:cNvSpPr/>
          <p:nvPr/>
        </p:nvSpPr>
        <p:spPr>
          <a:xfrm>
            <a:off x="6943691" y="3145848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3" name="Shape 4937"/>
          <p:cNvSpPr/>
          <p:nvPr/>
        </p:nvSpPr>
        <p:spPr>
          <a:xfrm>
            <a:off x="6943691" y="402381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4" name="Shape 4937"/>
          <p:cNvSpPr/>
          <p:nvPr/>
        </p:nvSpPr>
        <p:spPr>
          <a:xfrm>
            <a:off x="6943691" y="489397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5" name="Shape 4937"/>
          <p:cNvSpPr/>
          <p:nvPr/>
        </p:nvSpPr>
        <p:spPr>
          <a:xfrm>
            <a:off x="6943691" y="576413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6" name="Shape 4937"/>
          <p:cNvSpPr/>
          <p:nvPr/>
        </p:nvSpPr>
        <p:spPr>
          <a:xfrm>
            <a:off x="6943691" y="663429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7" name="Shape 4937"/>
          <p:cNvSpPr/>
          <p:nvPr/>
        </p:nvSpPr>
        <p:spPr>
          <a:xfrm>
            <a:off x="6943691" y="7512263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8" name="Shape 4937"/>
          <p:cNvSpPr/>
          <p:nvPr/>
        </p:nvSpPr>
        <p:spPr>
          <a:xfrm>
            <a:off x="6943691" y="838242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9" name="Shape 4937"/>
          <p:cNvSpPr/>
          <p:nvPr/>
        </p:nvSpPr>
        <p:spPr>
          <a:xfrm>
            <a:off x="6943691" y="925258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0" name="Shape 4937"/>
          <p:cNvSpPr/>
          <p:nvPr/>
        </p:nvSpPr>
        <p:spPr>
          <a:xfrm>
            <a:off x="6943691" y="1012274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1" name="Shape 4937"/>
          <p:cNvSpPr/>
          <p:nvPr/>
        </p:nvSpPr>
        <p:spPr>
          <a:xfrm>
            <a:off x="6943691" y="1099290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2" name="Shape 4937"/>
          <p:cNvSpPr/>
          <p:nvPr/>
        </p:nvSpPr>
        <p:spPr>
          <a:xfrm>
            <a:off x="6943691" y="11863068"/>
            <a:ext cx="768647" cy="75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как систематизировать?"/>
          <p:cNvSpPr txBox="1"/>
          <p:nvPr/>
        </p:nvSpPr>
        <p:spPr>
          <a:xfrm>
            <a:off x="782127" y="1015440"/>
            <a:ext cx="12835434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 систематизировать? </a:t>
            </a:r>
          </a:p>
        </p:txBody>
      </p:sp>
      <p:grpSp>
        <p:nvGrpSpPr>
          <p:cNvPr id="300" name="Сгруппировать"/>
          <p:cNvGrpSpPr/>
          <p:nvPr/>
        </p:nvGrpSpPr>
        <p:grpSpPr>
          <a:xfrm>
            <a:off x="8766782" y="4407352"/>
            <a:ext cx="6850436" cy="6838329"/>
            <a:chOff x="0" y="0"/>
            <a:chExt cx="6850434" cy="6838328"/>
          </a:xfrm>
        </p:grpSpPr>
        <p:sp>
          <p:nvSpPr>
            <p:cNvPr id="296" name="Shape 1324"/>
            <p:cNvSpPr/>
            <p:nvPr/>
          </p:nvSpPr>
          <p:spPr>
            <a:xfrm rot="5400000">
              <a:off x="0" y="1789098"/>
              <a:ext cx="3326641" cy="332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A62A2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7" name="Shape 1327"/>
            <p:cNvSpPr/>
            <p:nvPr/>
          </p:nvSpPr>
          <p:spPr>
            <a:xfrm>
              <a:off x="1735376" y="0"/>
              <a:ext cx="3326643" cy="332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A62A2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8" name="Shape 1330"/>
            <p:cNvSpPr/>
            <p:nvPr/>
          </p:nvSpPr>
          <p:spPr>
            <a:xfrm>
              <a:off x="1757903" y="3511686"/>
              <a:ext cx="3326643" cy="332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A62A2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99" name="Shape 1324"/>
            <p:cNvSpPr/>
            <p:nvPr/>
          </p:nvSpPr>
          <p:spPr>
            <a:xfrm rot="5400000">
              <a:off x="3523793" y="1789100"/>
              <a:ext cx="3326641" cy="332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A62A2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301" name="Философия"/>
          <p:cNvSpPr txBox="1"/>
          <p:nvPr/>
        </p:nvSpPr>
        <p:spPr>
          <a:xfrm>
            <a:off x="2182371" y="7298958"/>
            <a:ext cx="6213791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sp>
        <p:nvSpPr>
          <p:cNvPr id="302" name="Организационная структура"/>
          <p:cNvSpPr txBox="1"/>
          <p:nvPr/>
        </p:nvSpPr>
        <p:spPr>
          <a:xfrm>
            <a:off x="4735973" y="3149094"/>
            <a:ext cx="14912054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</a:p>
        </p:txBody>
      </p:sp>
      <p:sp>
        <p:nvSpPr>
          <p:cNvPr id="303" name="бизнес-процесс"/>
          <p:cNvSpPr txBox="1"/>
          <p:nvPr/>
        </p:nvSpPr>
        <p:spPr>
          <a:xfrm>
            <a:off x="15791088" y="7298958"/>
            <a:ext cx="8354960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</a:t>
            </a:r>
          </a:p>
        </p:txBody>
      </p:sp>
      <p:sp>
        <p:nvSpPr>
          <p:cNvPr id="304" name="стратегический менеджмент"/>
          <p:cNvSpPr txBox="1"/>
          <p:nvPr/>
        </p:nvSpPr>
        <p:spPr>
          <a:xfrm>
            <a:off x="4845400" y="11703306"/>
            <a:ext cx="14693200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стратегический менеджмент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 advAuto="0"/>
      <p:bldP spid="302" grpId="0" animBg="1" advAuto="0"/>
      <p:bldP spid="303" grpId="0" animBg="1" advAuto="0"/>
      <p:bldP spid="30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5"/>
          <p:cNvSpPr/>
          <p:nvPr/>
        </p:nvSpPr>
        <p:spPr>
          <a:xfrm>
            <a:off x="786327" y="5675895"/>
            <a:ext cx="26078307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7" name="Rectangle 5"/>
          <p:cNvSpPr/>
          <p:nvPr/>
        </p:nvSpPr>
        <p:spPr>
          <a:xfrm>
            <a:off x="12248259" y="8303776"/>
            <a:ext cx="7733803" cy="4372645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8" name="Rectangle 5"/>
          <p:cNvSpPr/>
          <p:nvPr/>
        </p:nvSpPr>
        <p:spPr>
          <a:xfrm>
            <a:off x="14948244" y="1090379"/>
            <a:ext cx="7733803" cy="4372645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9" name="Rectangle 5"/>
          <p:cNvSpPr/>
          <p:nvPr/>
        </p:nvSpPr>
        <p:spPr>
          <a:xfrm>
            <a:off x="-197335" y="5913726"/>
            <a:ext cx="26078306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0" name="Философия"/>
          <p:cNvSpPr txBox="1"/>
          <p:nvPr/>
        </p:nvSpPr>
        <p:spPr>
          <a:xfrm>
            <a:off x="1811151" y="6236462"/>
            <a:ext cx="8339618" cy="13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006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pic>
        <p:nvPicPr>
          <p:cNvPr id="311" name="Picture Placeholder 1" descr="Picture Placeholder 1"/>
          <p:cNvPicPr>
            <a:picLocks noChangeAspect="1"/>
          </p:cNvPicPr>
          <p:nvPr/>
        </p:nvPicPr>
        <p:blipFill>
          <a:blip r:embed="rId2"/>
          <a:srcRect l="17206" r="17206"/>
          <a:stretch>
            <a:fillRect/>
          </a:stretch>
        </p:blipFill>
        <p:spPr>
          <a:xfrm>
            <a:off x="12651776" y="1494433"/>
            <a:ext cx="9539857" cy="1072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Сгруппировать"/>
          <p:cNvGrpSpPr/>
          <p:nvPr/>
        </p:nvGrpSpPr>
        <p:grpSpPr>
          <a:xfrm>
            <a:off x="-43999" y="4745216"/>
            <a:ext cx="25754952" cy="4063896"/>
            <a:chOff x="0" y="0"/>
            <a:chExt cx="25754951" cy="4063895"/>
          </a:xfrm>
        </p:grpSpPr>
        <p:sp>
          <p:nvSpPr>
            <p:cNvPr id="313" name="Rectangle 5"/>
            <p:cNvSpPr/>
            <p:nvPr/>
          </p:nvSpPr>
          <p:spPr>
            <a:xfrm>
              <a:off x="3163156" y="1703701"/>
              <a:ext cx="22591795" cy="162694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sp>
          <p:nvSpPr>
            <p:cNvPr id="314" name="Rectangle 5"/>
            <p:cNvSpPr/>
            <p:nvPr/>
          </p:nvSpPr>
          <p:spPr>
            <a:xfrm>
              <a:off x="1795585" y="170473"/>
              <a:ext cx="22591794" cy="1701801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5" name="Кружок"/>
            <p:cNvSpPr/>
            <p:nvPr/>
          </p:nvSpPr>
          <p:spPr>
            <a:xfrm>
              <a:off x="0" y="0"/>
              <a:ext cx="2042754" cy="2042747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16" name="Кружок"/>
            <p:cNvSpPr/>
            <p:nvPr/>
          </p:nvSpPr>
          <p:spPr>
            <a:xfrm>
              <a:off x="102782" y="102782"/>
              <a:ext cx="1837189" cy="1837183"/>
            </a:xfrm>
            <a:prstGeom prst="ellipse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17" name="02"/>
            <p:cNvSpPr txBox="1"/>
            <p:nvPr/>
          </p:nvSpPr>
          <p:spPr>
            <a:xfrm>
              <a:off x="397231" y="572429"/>
              <a:ext cx="1299088" cy="997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defRPr sz="64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02</a:t>
              </a:r>
            </a:p>
          </p:txBody>
        </p:sp>
        <p:sp>
          <p:nvSpPr>
            <p:cNvPr id="318" name="Рисуем идеального клиента"/>
            <p:cNvSpPr/>
            <p:nvPr/>
          </p:nvSpPr>
          <p:spPr>
            <a:xfrm>
              <a:off x="2528156" y="11155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Рисуем идеального клиента</a:t>
              </a:r>
            </a:p>
          </p:txBody>
        </p:sp>
        <p:sp>
          <p:nvSpPr>
            <p:cNvPr id="319" name="Кто он? Где работает, что слушает, что предпочитает, что видит?"/>
            <p:cNvSpPr/>
            <p:nvPr/>
          </p:nvSpPr>
          <p:spPr>
            <a:xfrm>
              <a:off x="12236000" y="2564511"/>
              <a:ext cx="1390306" cy="1499384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4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Кто</a:t>
              </a:r>
              <a:r>
                <a:rPr dirty="0"/>
                <a:t> </a:t>
              </a:r>
              <a:r>
                <a:rPr dirty="0" err="1"/>
                <a:t>он</a:t>
              </a:r>
              <a:r>
                <a:rPr dirty="0"/>
                <a:t>? </a:t>
              </a:r>
              <a:r>
                <a:rPr dirty="0" err="1"/>
                <a:t>Где</a:t>
              </a:r>
              <a:r>
                <a:rPr dirty="0"/>
                <a:t> </a:t>
              </a:r>
              <a:r>
                <a:rPr dirty="0" err="1"/>
                <a:t>работает</a:t>
              </a:r>
              <a:r>
                <a:rPr dirty="0"/>
                <a:t>, </a:t>
              </a:r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слушает</a:t>
              </a:r>
              <a:r>
                <a:rPr dirty="0"/>
                <a:t>, </a:t>
              </a:r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предпочитает</a:t>
              </a:r>
              <a:r>
                <a:rPr dirty="0"/>
                <a:t>, </a:t>
              </a:r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видит</a:t>
              </a:r>
              <a:r>
                <a:rPr dirty="0"/>
                <a:t>?</a:t>
              </a:r>
            </a:p>
          </p:txBody>
        </p:sp>
      </p:grpSp>
      <p:grpSp>
        <p:nvGrpSpPr>
          <p:cNvPr id="328" name="Сгруппировать"/>
          <p:cNvGrpSpPr/>
          <p:nvPr/>
        </p:nvGrpSpPr>
        <p:grpSpPr>
          <a:xfrm>
            <a:off x="-43999" y="8672482"/>
            <a:ext cx="25782103" cy="3250004"/>
            <a:chOff x="0" y="0"/>
            <a:chExt cx="25782101" cy="3250003"/>
          </a:xfrm>
        </p:grpSpPr>
        <p:sp>
          <p:nvSpPr>
            <p:cNvPr id="321" name="Rectangle 5"/>
            <p:cNvSpPr/>
            <p:nvPr/>
          </p:nvSpPr>
          <p:spPr>
            <a:xfrm>
              <a:off x="3190307" y="1318694"/>
              <a:ext cx="22591794" cy="17018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2" name="Rectangle 5"/>
            <p:cNvSpPr/>
            <p:nvPr/>
          </p:nvSpPr>
          <p:spPr>
            <a:xfrm>
              <a:off x="1795584" y="170473"/>
              <a:ext cx="22591795" cy="1701801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3" name="Кружок"/>
            <p:cNvSpPr/>
            <p:nvPr/>
          </p:nvSpPr>
          <p:spPr>
            <a:xfrm>
              <a:off x="0" y="0"/>
              <a:ext cx="2042754" cy="2042747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24" name="Кружок"/>
            <p:cNvSpPr/>
            <p:nvPr/>
          </p:nvSpPr>
          <p:spPr>
            <a:xfrm>
              <a:off x="102782" y="102782"/>
              <a:ext cx="1837189" cy="1837183"/>
            </a:xfrm>
            <a:prstGeom prst="ellipse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25" name="03"/>
            <p:cNvSpPr txBox="1"/>
            <p:nvPr/>
          </p:nvSpPr>
          <p:spPr>
            <a:xfrm>
              <a:off x="422631" y="547029"/>
              <a:ext cx="1299088" cy="997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defRPr sz="64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03</a:t>
              </a:r>
            </a:p>
          </p:txBody>
        </p:sp>
        <p:sp>
          <p:nvSpPr>
            <p:cNvPr id="326" name="Собираем идеальную команду"/>
            <p:cNvSpPr txBox="1"/>
            <p:nvPr/>
          </p:nvSpPr>
          <p:spPr>
            <a:xfrm>
              <a:off x="2445019" y="719113"/>
              <a:ext cx="11331195" cy="75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 Собираем идеальную команду</a:t>
              </a:r>
            </a:p>
          </p:txBody>
        </p:sp>
        <p:sp>
          <p:nvSpPr>
            <p:cNvPr id="327" name="Большие проекты не создаются в одиночку. «ГОЛОВА / ЖЕЛУДОК / СЕРДЦЕ»"/>
            <p:cNvSpPr txBox="1"/>
            <p:nvPr/>
          </p:nvSpPr>
          <p:spPr>
            <a:xfrm>
              <a:off x="4129117" y="1726002"/>
              <a:ext cx="18994375" cy="152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4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Большие проекты не создаются в одиночку. «ГОЛОВА / ЖЕЛУДОК / СЕРДЦЕ»</a:t>
              </a:r>
            </a:p>
          </p:txBody>
        </p:sp>
      </p:grpSp>
      <p:sp>
        <p:nvSpPr>
          <p:cNvPr id="329" name="Что делаем, когда создаем бизнес!"/>
          <p:cNvSpPr txBox="1"/>
          <p:nvPr/>
        </p:nvSpPr>
        <p:spPr>
          <a:xfrm>
            <a:off x="638250" y="12319121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Что делаем, когда создаем бизнес! </a:t>
            </a:r>
          </a:p>
        </p:txBody>
      </p:sp>
      <p:grpSp>
        <p:nvGrpSpPr>
          <p:cNvPr id="337" name="Сгруппировать"/>
          <p:cNvGrpSpPr/>
          <p:nvPr/>
        </p:nvGrpSpPr>
        <p:grpSpPr>
          <a:xfrm>
            <a:off x="-5212" y="762510"/>
            <a:ext cx="25782103" cy="3305942"/>
            <a:chOff x="0" y="0"/>
            <a:chExt cx="25782102" cy="3305941"/>
          </a:xfrm>
        </p:grpSpPr>
        <p:sp>
          <p:nvSpPr>
            <p:cNvPr id="330" name="Rectangle 5"/>
            <p:cNvSpPr/>
            <p:nvPr/>
          </p:nvSpPr>
          <p:spPr>
            <a:xfrm>
              <a:off x="3190307" y="1318694"/>
              <a:ext cx="22591795" cy="17018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1" name="Rectangle 5"/>
            <p:cNvSpPr/>
            <p:nvPr/>
          </p:nvSpPr>
          <p:spPr>
            <a:xfrm>
              <a:off x="1795585" y="170473"/>
              <a:ext cx="22591794" cy="1701801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2" name="Наполняем идеальными смыслами и ценностями!"/>
            <p:cNvSpPr txBox="1"/>
            <p:nvPr/>
          </p:nvSpPr>
          <p:spPr>
            <a:xfrm>
              <a:off x="2550636" y="706413"/>
              <a:ext cx="17646600" cy="75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Наполняем идеальными смыслами и ценностями!</a:t>
              </a:r>
            </a:p>
          </p:txBody>
        </p:sp>
        <p:sp>
          <p:nvSpPr>
            <p:cNvPr id="333" name="Компания мечты! Хотим создать компанию, в который мы бы хотели работать!"/>
            <p:cNvSpPr txBox="1"/>
            <p:nvPr/>
          </p:nvSpPr>
          <p:spPr>
            <a:xfrm>
              <a:off x="3820473" y="1781940"/>
              <a:ext cx="19833908" cy="152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4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Компания</a:t>
              </a:r>
              <a:r>
                <a:rPr dirty="0"/>
                <a:t> </a:t>
              </a:r>
              <a:r>
                <a:rPr dirty="0" err="1"/>
                <a:t>мечты</a:t>
              </a:r>
              <a:r>
                <a:rPr dirty="0"/>
                <a:t>! </a:t>
              </a:r>
              <a:r>
                <a:rPr dirty="0" err="1"/>
                <a:t>Хотим</a:t>
              </a:r>
              <a:r>
                <a:rPr dirty="0"/>
                <a:t> </a:t>
              </a:r>
              <a:r>
                <a:rPr dirty="0" err="1"/>
                <a:t>создать</a:t>
              </a:r>
              <a:r>
                <a:rPr dirty="0"/>
                <a:t> </a:t>
              </a:r>
              <a:r>
                <a:rPr dirty="0" err="1"/>
                <a:t>компанию</a:t>
              </a:r>
              <a:r>
                <a:rPr dirty="0"/>
                <a:t>,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который</a:t>
              </a:r>
              <a:r>
                <a:rPr dirty="0"/>
                <a:t> </a:t>
              </a:r>
              <a:r>
                <a:rPr dirty="0" err="1"/>
                <a:t>мы</a:t>
              </a:r>
              <a:r>
                <a:rPr dirty="0"/>
                <a:t> </a:t>
              </a:r>
              <a:r>
                <a:rPr dirty="0" err="1"/>
                <a:t>бы</a:t>
              </a:r>
              <a:r>
                <a:rPr dirty="0"/>
                <a:t> </a:t>
              </a:r>
              <a:r>
                <a:rPr dirty="0" err="1"/>
                <a:t>хотели</a:t>
              </a:r>
              <a:r>
                <a:rPr dirty="0"/>
                <a:t> </a:t>
              </a:r>
              <a:r>
                <a:rPr dirty="0" err="1"/>
                <a:t>работать</a:t>
              </a:r>
              <a:r>
                <a:rPr dirty="0"/>
                <a:t>!</a:t>
              </a:r>
            </a:p>
          </p:txBody>
        </p:sp>
        <p:sp>
          <p:nvSpPr>
            <p:cNvPr id="334" name="Кружок"/>
            <p:cNvSpPr/>
            <p:nvPr/>
          </p:nvSpPr>
          <p:spPr>
            <a:xfrm>
              <a:off x="0" y="0"/>
              <a:ext cx="2042754" cy="2042747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35" name="Кружок"/>
            <p:cNvSpPr/>
            <p:nvPr/>
          </p:nvSpPr>
          <p:spPr>
            <a:xfrm>
              <a:off x="102782" y="102782"/>
              <a:ext cx="1837189" cy="1837183"/>
            </a:xfrm>
            <a:prstGeom prst="ellipse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336" name="01"/>
            <p:cNvSpPr txBox="1"/>
            <p:nvPr/>
          </p:nvSpPr>
          <p:spPr>
            <a:xfrm>
              <a:off x="384531" y="534328"/>
              <a:ext cx="1299088" cy="997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defRPr sz="64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01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 advAuto="0"/>
      <p:bldP spid="328" grpId="0" animBg="1" advAuto="0"/>
      <p:bldP spid="33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 5"/>
          <p:cNvSpPr/>
          <p:nvPr/>
        </p:nvSpPr>
        <p:spPr>
          <a:xfrm>
            <a:off x="10850091" y="3518501"/>
            <a:ext cx="10522486" cy="855891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457200">
              <a:defRPr sz="3066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 </a:t>
            </a:r>
          </a:p>
        </p:txBody>
      </p:sp>
      <p:sp>
        <p:nvSpPr>
          <p:cNvPr id="340" name="Rectangle 5"/>
          <p:cNvSpPr/>
          <p:nvPr/>
        </p:nvSpPr>
        <p:spPr>
          <a:xfrm>
            <a:off x="10302209" y="2873492"/>
            <a:ext cx="10522486" cy="855891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457200">
              <a:defRPr sz="3066" b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 </a:t>
            </a:r>
          </a:p>
        </p:txBody>
      </p:sp>
      <p:sp>
        <p:nvSpPr>
          <p:cNvPr id="341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2" name="опираемся на Принципы?"/>
          <p:cNvSpPr txBox="1"/>
          <p:nvPr/>
        </p:nvSpPr>
        <p:spPr>
          <a:xfrm>
            <a:off x="782127" y="1015440"/>
            <a:ext cx="12476989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опираемся на Принципы? </a:t>
            </a:r>
          </a:p>
        </p:txBody>
      </p:sp>
      <p:sp>
        <p:nvSpPr>
          <p:cNvPr id="343" name="оглашать"/>
          <p:cNvSpPr txBox="1"/>
          <p:nvPr/>
        </p:nvSpPr>
        <p:spPr>
          <a:xfrm>
            <a:off x="11020742" y="4256349"/>
            <a:ext cx="5654879" cy="235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1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оглашать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4" name="следовать"/>
          <p:cNvSpPr txBox="1"/>
          <p:nvPr/>
        </p:nvSpPr>
        <p:spPr>
          <a:xfrm>
            <a:off x="10907386" y="6807874"/>
            <a:ext cx="6249468" cy="235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1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следовать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5" name="контролировать"/>
          <p:cNvSpPr txBox="1"/>
          <p:nvPr/>
        </p:nvSpPr>
        <p:spPr>
          <a:xfrm>
            <a:off x="10909555" y="9359400"/>
            <a:ext cx="9307793" cy="235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1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контролировать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49" name="Сгруппировать"/>
          <p:cNvGrpSpPr/>
          <p:nvPr/>
        </p:nvGrpSpPr>
        <p:grpSpPr>
          <a:xfrm>
            <a:off x="-18376198" y="4753973"/>
            <a:ext cx="28255665" cy="4208054"/>
            <a:chOff x="0" y="0"/>
            <a:chExt cx="28255664" cy="4208052"/>
          </a:xfrm>
        </p:grpSpPr>
        <p:sp>
          <p:nvSpPr>
            <p:cNvPr id="346" name="Rectangle 5"/>
            <p:cNvSpPr/>
            <p:nvPr/>
          </p:nvSpPr>
          <p:spPr>
            <a:xfrm>
              <a:off x="0" y="1332288"/>
              <a:ext cx="26078306" cy="1888548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7" name="Стрелка"/>
            <p:cNvSpPr/>
            <p:nvPr/>
          </p:nvSpPr>
          <p:spPr>
            <a:xfrm>
              <a:off x="24047611" y="0"/>
              <a:ext cx="4208054" cy="4208053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8" name="Всегда"/>
            <p:cNvSpPr txBox="1"/>
            <p:nvPr/>
          </p:nvSpPr>
          <p:spPr>
            <a:xfrm>
              <a:off x="19957713" y="1716983"/>
              <a:ext cx="5096854" cy="1414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03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Всегда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  <p:bldP spid="344" grpId="0" animBg="1" advAuto="0"/>
      <p:bldP spid="34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Мы транслируем на клиента, на команду, на партнеров, на процессы:"/>
          <p:cNvSpPr txBox="1"/>
          <p:nvPr/>
        </p:nvSpPr>
        <p:spPr>
          <a:xfrm>
            <a:off x="1535294" y="1937440"/>
            <a:ext cx="2180305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6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Мы транслируем на клиента, на команду, на партнеров, на процессы:</a:t>
            </a:r>
          </a:p>
        </p:txBody>
      </p:sp>
      <p:sp>
        <p:nvSpPr>
          <p:cNvPr id="352" name="Принципы"/>
          <p:cNvSpPr txBox="1"/>
          <p:nvPr/>
        </p:nvSpPr>
        <p:spPr>
          <a:xfrm>
            <a:off x="730058" y="749826"/>
            <a:ext cx="5928701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2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Принципы</a:t>
            </a:r>
          </a:p>
        </p:txBody>
      </p:sp>
      <p:grpSp>
        <p:nvGrpSpPr>
          <p:cNvPr id="357" name="Сгруппировать"/>
          <p:cNvGrpSpPr/>
          <p:nvPr/>
        </p:nvGrpSpPr>
        <p:grpSpPr>
          <a:xfrm>
            <a:off x="-106063" y="4365097"/>
            <a:ext cx="23413442" cy="3075414"/>
            <a:chOff x="0" y="0"/>
            <a:chExt cx="23413440" cy="3075413"/>
          </a:xfrm>
        </p:grpSpPr>
        <p:sp>
          <p:nvSpPr>
            <p:cNvPr id="353" name="Rectangle 5"/>
            <p:cNvSpPr/>
            <p:nvPr/>
          </p:nvSpPr>
          <p:spPr>
            <a:xfrm>
              <a:off x="5228825" y="811589"/>
              <a:ext cx="18184616" cy="1701801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4" name="Не врать! НИ ПРИ каких обстоятельствах!"/>
            <p:cNvSpPr txBox="1"/>
            <p:nvPr/>
          </p:nvSpPr>
          <p:spPr>
            <a:xfrm>
              <a:off x="8674802" y="1221213"/>
              <a:ext cx="1285214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457200">
                <a:defRPr sz="5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Не врать! НИ ПРИ каких обстоятельствах!</a:t>
              </a: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55" name="Rectangle 5"/>
            <p:cNvSpPr/>
            <p:nvPr/>
          </p:nvSpPr>
          <p:spPr>
            <a:xfrm>
              <a:off x="0" y="0"/>
              <a:ext cx="8462535" cy="1524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6" name="Честность"/>
            <p:cNvSpPr txBox="1"/>
            <p:nvPr/>
          </p:nvSpPr>
          <p:spPr>
            <a:xfrm>
              <a:off x="2243539" y="383540"/>
              <a:ext cx="3975457" cy="756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pPr>
              <a:r>
                <a:t>Честность</a:t>
              </a:r>
              <a:r>
                <a: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</p:grpSp>
      <p:grpSp>
        <p:nvGrpSpPr>
          <p:cNvPr id="362" name="Сгруппировать"/>
          <p:cNvGrpSpPr/>
          <p:nvPr/>
        </p:nvGrpSpPr>
        <p:grpSpPr>
          <a:xfrm>
            <a:off x="-106063" y="7223494"/>
            <a:ext cx="24296492" cy="4091579"/>
            <a:chOff x="0" y="0"/>
            <a:chExt cx="24296490" cy="4091577"/>
          </a:xfrm>
        </p:grpSpPr>
        <p:sp>
          <p:nvSpPr>
            <p:cNvPr id="358" name="Rectangle 5"/>
            <p:cNvSpPr/>
            <p:nvPr/>
          </p:nvSpPr>
          <p:spPr>
            <a:xfrm>
              <a:off x="5228825" y="811589"/>
              <a:ext cx="18184616" cy="1954155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9" name="Сказал-сделал, пунктуальность, первое впечатление…"/>
            <p:cNvSpPr/>
            <p:nvPr/>
          </p:nvSpPr>
          <p:spPr>
            <a:xfrm>
              <a:off x="23026490" y="282157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 defTabSz="457200">
                <a:defRPr sz="5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Сказал-сделал, пунктуальность, первое впечатление…</a:t>
              </a:r>
              <a:endPara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algn="r" defTabSz="457200">
                <a:defRPr sz="5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60" name="Rectangle 5"/>
            <p:cNvSpPr/>
            <p:nvPr/>
          </p:nvSpPr>
          <p:spPr>
            <a:xfrm>
              <a:off x="0" y="0"/>
              <a:ext cx="8462535" cy="1524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1" name="Ответственность"/>
            <p:cNvSpPr/>
            <p:nvPr/>
          </p:nvSpPr>
          <p:spPr>
            <a:xfrm>
              <a:off x="999117" y="7620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pPr>
              <a:r>
                <a:t>Ответственность</a:t>
              </a:r>
              <a:r>
                <a: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 </a:t>
              </a:r>
            </a:p>
          </p:txBody>
        </p:sp>
      </p:grpSp>
      <p:grpSp>
        <p:nvGrpSpPr>
          <p:cNvPr id="367" name="Сгруппировать"/>
          <p:cNvGrpSpPr/>
          <p:nvPr/>
        </p:nvGrpSpPr>
        <p:grpSpPr>
          <a:xfrm>
            <a:off x="-106063" y="10349579"/>
            <a:ext cx="23413442" cy="3246990"/>
            <a:chOff x="0" y="0"/>
            <a:chExt cx="23413440" cy="3246988"/>
          </a:xfrm>
        </p:grpSpPr>
        <p:sp>
          <p:nvSpPr>
            <p:cNvPr id="363" name="Rectangle 5"/>
            <p:cNvSpPr/>
            <p:nvPr/>
          </p:nvSpPr>
          <p:spPr>
            <a:xfrm>
              <a:off x="5228825" y="811589"/>
              <a:ext cx="18184616" cy="1925964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4" name="Финансовая прозрачность сметы, расчеты…"/>
            <p:cNvSpPr/>
            <p:nvPr/>
          </p:nvSpPr>
          <p:spPr>
            <a:xfrm>
              <a:off x="21399603" y="19769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457200">
                <a:defRPr sz="55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Финансовая прозрачность сметы, расчеты…</a:t>
              </a:r>
              <a:endPara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365" name="Rectangle 5"/>
            <p:cNvSpPr/>
            <p:nvPr/>
          </p:nvSpPr>
          <p:spPr>
            <a:xfrm>
              <a:off x="0" y="0"/>
              <a:ext cx="8462535" cy="1524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6" name="прозрачность"/>
            <p:cNvSpPr/>
            <p:nvPr/>
          </p:nvSpPr>
          <p:spPr>
            <a:xfrm>
              <a:off x="1630891" y="7620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52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pPr>
              <a:r>
                <a:t>прозрачность</a:t>
              </a:r>
              <a:r>
                <a: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62" grpId="0" animBg="1" advAuto="0"/>
      <p:bldP spid="36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разить философией"/>
          <p:cNvSpPr txBox="1"/>
          <p:nvPr/>
        </p:nvSpPr>
        <p:spPr>
          <a:xfrm>
            <a:off x="7768273" y="3146901"/>
            <a:ext cx="63919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заразить</a:t>
            </a:r>
            <a:r>
              <a:rPr dirty="0"/>
              <a:t> </a:t>
            </a:r>
            <a:r>
              <a:rPr dirty="0" err="1"/>
              <a:t>философией</a:t>
            </a:r>
            <a:endParaRPr dirty="0"/>
          </a:p>
        </p:txBody>
      </p:sp>
      <p:sp>
        <p:nvSpPr>
          <p:cNvPr id="270" name="перераспределить задачи"/>
          <p:cNvSpPr txBox="1"/>
          <p:nvPr/>
        </p:nvSpPr>
        <p:spPr>
          <a:xfrm>
            <a:off x="7798946" y="6425940"/>
            <a:ext cx="74529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перераспределить</a:t>
            </a:r>
            <a:r>
              <a:rPr dirty="0"/>
              <a:t> </a:t>
            </a:r>
            <a:r>
              <a:rPr dirty="0" err="1"/>
              <a:t>задачи</a:t>
            </a:r>
            <a:endParaRPr dirty="0"/>
          </a:p>
        </p:txBody>
      </p:sp>
      <p:sp>
        <p:nvSpPr>
          <p:cNvPr id="271" name="делегировать, не поручить"/>
          <p:cNvSpPr txBox="1"/>
          <p:nvPr/>
        </p:nvSpPr>
        <p:spPr>
          <a:xfrm>
            <a:off x="7798946" y="3948747"/>
            <a:ext cx="7813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делегировать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поручить</a:t>
            </a:r>
            <a:r>
              <a:rPr dirty="0"/>
              <a:t> </a:t>
            </a:r>
          </a:p>
        </p:txBody>
      </p:sp>
      <p:sp>
        <p:nvSpPr>
          <p:cNvPr id="272" name="отдать профессионалам на сторону"/>
          <p:cNvSpPr txBox="1"/>
          <p:nvPr/>
        </p:nvSpPr>
        <p:spPr>
          <a:xfrm>
            <a:off x="7798946" y="7307361"/>
            <a:ext cx="101288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отдать</a:t>
            </a:r>
            <a:r>
              <a:rPr dirty="0"/>
              <a:t> </a:t>
            </a:r>
            <a:r>
              <a:rPr dirty="0" err="1"/>
              <a:t>профессионалам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сторону</a:t>
            </a:r>
            <a:endParaRPr dirty="0"/>
          </a:p>
        </p:txBody>
      </p:sp>
      <p:sp>
        <p:nvSpPr>
          <p:cNvPr id="273" name="упростить"/>
          <p:cNvSpPr txBox="1"/>
          <p:nvPr/>
        </p:nvSpPr>
        <p:spPr>
          <a:xfrm>
            <a:off x="7862008" y="8226269"/>
            <a:ext cx="29965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упростить</a:t>
            </a:r>
            <a:endParaRPr dirty="0"/>
          </a:p>
        </p:txBody>
      </p:sp>
      <p:sp>
        <p:nvSpPr>
          <p:cNvPr id="274" name="нанять сотрудников"/>
          <p:cNvSpPr txBox="1"/>
          <p:nvPr/>
        </p:nvSpPr>
        <p:spPr>
          <a:xfrm>
            <a:off x="7798946" y="4728487"/>
            <a:ext cx="577469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нанять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</p:txBody>
      </p:sp>
      <p:sp>
        <p:nvSpPr>
          <p:cNvPr id="275" name="автоматизировать"/>
          <p:cNvSpPr txBox="1"/>
          <p:nvPr/>
        </p:nvSpPr>
        <p:spPr>
          <a:xfrm>
            <a:off x="7862008" y="9178434"/>
            <a:ext cx="53155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автоматизировать</a:t>
            </a:r>
            <a:endParaRPr dirty="0"/>
          </a:p>
        </p:txBody>
      </p:sp>
      <p:sp>
        <p:nvSpPr>
          <p:cNvPr id="276" name="шаблонировать одинаковые действия"/>
          <p:cNvSpPr txBox="1"/>
          <p:nvPr/>
        </p:nvSpPr>
        <p:spPr>
          <a:xfrm>
            <a:off x="7798946" y="10050665"/>
            <a:ext cx="10861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шаблонировать</a:t>
            </a:r>
            <a:r>
              <a:rPr dirty="0"/>
              <a:t> </a:t>
            </a:r>
            <a:r>
              <a:rPr dirty="0" err="1"/>
              <a:t>одинаковые</a:t>
            </a:r>
            <a:r>
              <a:rPr dirty="0"/>
              <a:t> </a:t>
            </a:r>
            <a:r>
              <a:rPr dirty="0" err="1"/>
              <a:t>действия</a:t>
            </a:r>
            <a:endParaRPr dirty="0"/>
          </a:p>
        </p:txBody>
      </p:sp>
      <p:sp>
        <p:nvSpPr>
          <p:cNvPr id="277" name="анализ и усиление мест, где больше денег"/>
          <p:cNvSpPr txBox="1"/>
          <p:nvPr/>
        </p:nvSpPr>
        <p:spPr>
          <a:xfrm>
            <a:off x="7862008" y="10853106"/>
            <a:ext cx="118948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278" name="перевести разовый проект в продукт"/>
          <p:cNvSpPr txBox="1"/>
          <p:nvPr/>
        </p:nvSpPr>
        <p:spPr>
          <a:xfrm>
            <a:off x="7798946" y="11725337"/>
            <a:ext cx="104940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разовый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продукт</a:t>
            </a:r>
            <a:endParaRPr dirty="0"/>
          </a:p>
        </p:txBody>
      </p:sp>
      <p:sp>
        <p:nvSpPr>
          <p:cNvPr id="279" name="распределить ответственность"/>
          <p:cNvSpPr txBox="1"/>
          <p:nvPr/>
        </p:nvSpPr>
        <p:spPr>
          <a:xfrm>
            <a:off x="7798946" y="5507032"/>
            <a:ext cx="88633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распределить</a:t>
            </a:r>
            <a:r>
              <a:rPr dirty="0"/>
              <a:t> </a:t>
            </a:r>
            <a:r>
              <a:rPr dirty="0" err="1"/>
              <a:t>ответственность</a:t>
            </a:r>
            <a:endParaRPr dirty="0"/>
          </a:p>
        </p:txBody>
      </p:sp>
      <p:sp>
        <p:nvSpPr>
          <p:cNvPr id="28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нужно поднять эффективность ремесленника"/>
          <p:cNvSpPr txBox="1"/>
          <p:nvPr/>
        </p:nvSpPr>
        <p:spPr>
          <a:xfrm>
            <a:off x="1035886" y="970550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нужно поднять эффективность ремесленника</a:t>
            </a:r>
          </a:p>
        </p:txBody>
      </p:sp>
      <p:sp>
        <p:nvSpPr>
          <p:cNvPr id="282" name="Shape 4937"/>
          <p:cNvSpPr/>
          <p:nvPr/>
        </p:nvSpPr>
        <p:spPr>
          <a:xfrm>
            <a:off x="6943691" y="3145848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3" name="Shape 4937"/>
          <p:cNvSpPr/>
          <p:nvPr/>
        </p:nvSpPr>
        <p:spPr>
          <a:xfrm>
            <a:off x="6943691" y="402381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4" name="Shape 4937"/>
          <p:cNvSpPr/>
          <p:nvPr/>
        </p:nvSpPr>
        <p:spPr>
          <a:xfrm>
            <a:off x="6943691" y="489397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5" name="Shape 4937"/>
          <p:cNvSpPr/>
          <p:nvPr/>
        </p:nvSpPr>
        <p:spPr>
          <a:xfrm>
            <a:off x="6943691" y="576413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6" name="Shape 4937"/>
          <p:cNvSpPr/>
          <p:nvPr/>
        </p:nvSpPr>
        <p:spPr>
          <a:xfrm>
            <a:off x="6943691" y="663429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7" name="Shape 4937"/>
          <p:cNvSpPr/>
          <p:nvPr/>
        </p:nvSpPr>
        <p:spPr>
          <a:xfrm>
            <a:off x="6943691" y="7512263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8" name="Shape 4937"/>
          <p:cNvSpPr/>
          <p:nvPr/>
        </p:nvSpPr>
        <p:spPr>
          <a:xfrm>
            <a:off x="6943691" y="838242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9" name="Shape 4937"/>
          <p:cNvSpPr/>
          <p:nvPr/>
        </p:nvSpPr>
        <p:spPr>
          <a:xfrm>
            <a:off x="6943691" y="925258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0" name="Shape 4937"/>
          <p:cNvSpPr/>
          <p:nvPr/>
        </p:nvSpPr>
        <p:spPr>
          <a:xfrm>
            <a:off x="6943691" y="1012274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1" name="Shape 4937"/>
          <p:cNvSpPr/>
          <p:nvPr/>
        </p:nvSpPr>
        <p:spPr>
          <a:xfrm>
            <a:off x="6943691" y="1099290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2" name="Shape 4937"/>
          <p:cNvSpPr/>
          <p:nvPr/>
        </p:nvSpPr>
        <p:spPr>
          <a:xfrm>
            <a:off x="6943691" y="11863068"/>
            <a:ext cx="768647" cy="75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grpSp>
        <p:nvGrpSpPr>
          <p:cNvPr id="26" name="Сгруппировать">
            <a:extLst>
              <a:ext uri="{FF2B5EF4-FFF2-40B4-BE49-F238E27FC236}">
                <a16:creationId xmlns:a16="http://schemas.microsoft.com/office/drawing/2014/main" id="{2E818019-33BE-8D25-05B9-3F66230C8D6C}"/>
              </a:ext>
            </a:extLst>
          </p:cNvPr>
          <p:cNvGrpSpPr/>
          <p:nvPr/>
        </p:nvGrpSpPr>
        <p:grpSpPr>
          <a:xfrm>
            <a:off x="6943691" y="3130237"/>
            <a:ext cx="788763" cy="788763"/>
            <a:chOff x="0" y="0"/>
            <a:chExt cx="788761" cy="788761"/>
          </a:xfrm>
        </p:grpSpPr>
        <p:sp>
          <p:nvSpPr>
            <p:cNvPr id="27" name="Квадрат">
              <a:extLst>
                <a:ext uri="{FF2B5EF4-FFF2-40B4-BE49-F238E27FC236}">
                  <a16:creationId xmlns:a16="http://schemas.microsoft.com/office/drawing/2014/main" id="{7BA4BE0D-6D24-2354-BF7B-BB4D5EA9CC83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4938">
              <a:extLst>
                <a:ext uri="{FF2B5EF4-FFF2-40B4-BE49-F238E27FC236}">
                  <a16:creationId xmlns:a16="http://schemas.microsoft.com/office/drawing/2014/main" id="{F31CC2BA-9B1A-C992-DD22-4B7872D5B20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1850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0" name="как систематизировать?"/>
          <p:cNvSpPr txBox="1"/>
          <p:nvPr/>
        </p:nvSpPr>
        <p:spPr>
          <a:xfrm>
            <a:off x="782127" y="1015440"/>
            <a:ext cx="12835434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 систематизировать? </a:t>
            </a:r>
          </a:p>
        </p:txBody>
      </p:sp>
      <p:sp>
        <p:nvSpPr>
          <p:cNvPr id="371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72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73" name="Shape 1330"/>
          <p:cNvSpPr/>
          <p:nvPr/>
        </p:nvSpPr>
        <p:spPr>
          <a:xfrm>
            <a:off x="10524686" y="7919038"/>
            <a:ext cx="3326642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74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75" name="Философия"/>
          <p:cNvSpPr txBox="1"/>
          <p:nvPr/>
        </p:nvSpPr>
        <p:spPr>
          <a:xfrm>
            <a:off x="2182371" y="7298958"/>
            <a:ext cx="6213791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sp>
        <p:nvSpPr>
          <p:cNvPr id="376" name="Организационная структура"/>
          <p:cNvSpPr txBox="1"/>
          <p:nvPr/>
        </p:nvSpPr>
        <p:spPr>
          <a:xfrm>
            <a:off x="4735973" y="3149094"/>
            <a:ext cx="14912054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</a:p>
        </p:txBody>
      </p:sp>
      <p:sp>
        <p:nvSpPr>
          <p:cNvPr id="377" name="бизнес-процесс"/>
          <p:cNvSpPr txBox="1"/>
          <p:nvPr/>
        </p:nvSpPr>
        <p:spPr>
          <a:xfrm>
            <a:off x="15791088" y="7298958"/>
            <a:ext cx="8354960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</a:t>
            </a:r>
          </a:p>
        </p:txBody>
      </p:sp>
      <p:sp>
        <p:nvSpPr>
          <p:cNvPr id="378" name="стратегический менеджмент"/>
          <p:cNvSpPr txBox="1"/>
          <p:nvPr/>
        </p:nvSpPr>
        <p:spPr>
          <a:xfrm>
            <a:off x="4845400" y="11703306"/>
            <a:ext cx="14693200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стратегический менеджмент</a:t>
            </a:r>
          </a:p>
        </p:txBody>
      </p:sp>
      <p:sp>
        <p:nvSpPr>
          <p:cNvPr id="379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4D983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ctangle 5"/>
          <p:cNvSpPr/>
          <p:nvPr/>
        </p:nvSpPr>
        <p:spPr>
          <a:xfrm>
            <a:off x="786327" y="5675895"/>
            <a:ext cx="26078307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0" name="Rectangle 5"/>
          <p:cNvSpPr/>
          <p:nvPr/>
        </p:nvSpPr>
        <p:spPr>
          <a:xfrm>
            <a:off x="12248259" y="9533091"/>
            <a:ext cx="7733803" cy="3143330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1" name="Rectangle 5"/>
          <p:cNvSpPr/>
          <p:nvPr/>
        </p:nvSpPr>
        <p:spPr>
          <a:xfrm>
            <a:off x="14910144" y="1103079"/>
            <a:ext cx="7733803" cy="4147075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2" name="Rectangle 5"/>
          <p:cNvSpPr/>
          <p:nvPr/>
        </p:nvSpPr>
        <p:spPr>
          <a:xfrm>
            <a:off x="-197335" y="5913726"/>
            <a:ext cx="26078306" cy="31686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3" name="Организационная…"/>
          <p:cNvSpPr txBox="1"/>
          <p:nvPr/>
        </p:nvSpPr>
        <p:spPr>
          <a:xfrm>
            <a:off x="2021423" y="6282668"/>
            <a:ext cx="10246310" cy="2430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Организационная</a:t>
            </a:r>
          </a:p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 структура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14" name="Picture Placeholder 1" descr="Picture Placeholder 1"/>
          <p:cNvPicPr>
            <a:picLocks noChangeAspect="1"/>
          </p:cNvPicPr>
          <p:nvPr/>
        </p:nvPicPr>
        <p:blipFill>
          <a:blip r:embed="rId2"/>
          <a:srcRect l="7358" r="7358"/>
          <a:stretch>
            <a:fillRect/>
          </a:stretch>
        </p:blipFill>
        <p:spPr>
          <a:xfrm>
            <a:off x="12651776" y="1494433"/>
            <a:ext cx="9539856" cy="1072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Определение из Википедии:  Организационная структура - совокупность подразделений организации и их взаимосвязей, в рамках которой между подразделениями распределяются управленческие задачи, определяются полномочия и ответственность руководителей и должно"/>
          <p:cNvSpPr txBox="1"/>
          <p:nvPr/>
        </p:nvSpPr>
        <p:spPr>
          <a:xfrm>
            <a:off x="641510" y="438638"/>
            <a:ext cx="21294671" cy="588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2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b="1">
                <a:solidFill>
                  <a:srgbClr val="A62A22"/>
                </a:solidFill>
              </a:rPr>
              <a:t>Определение из Википедии: </a:t>
            </a:r>
            <a:br>
              <a:rPr b="1"/>
            </a:br>
            <a:r>
              <a:rPr b="1">
                <a:solidFill>
                  <a:srgbClr val="000000"/>
                </a:solidFill>
              </a:rPr>
              <a:t>Организационная структура - </a:t>
            </a:r>
            <a:r>
              <a:rPr>
                <a:solidFill>
                  <a:srgbClr val="000000"/>
                </a:solidFill>
              </a:rPr>
              <a:t>совокупность подразделений организации и их взаимосвязей, в рамках которой между подразделениями распределяются управленческие задачи, определяются полномочия и ответственность руководителей и должностных лиц.</a:t>
            </a:r>
          </a:p>
        </p:txBody>
      </p:sp>
      <p:sp>
        <p:nvSpPr>
          <p:cNvPr id="417" name="Rectangle 5"/>
          <p:cNvSpPr/>
          <p:nvPr/>
        </p:nvSpPr>
        <p:spPr>
          <a:xfrm>
            <a:off x="-197335" y="5787131"/>
            <a:ext cx="26078306" cy="10085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Rectangle 5"/>
          <p:cNvSpPr/>
          <p:nvPr/>
        </p:nvSpPr>
        <p:spPr>
          <a:xfrm>
            <a:off x="7151827" y="6537716"/>
            <a:ext cx="11190119" cy="723530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1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745" y="5177459"/>
            <a:ext cx="16334088" cy="8135754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5"/>
          <p:cNvSpPr/>
          <p:nvPr/>
        </p:nvSpPr>
        <p:spPr>
          <a:xfrm>
            <a:off x="18765346" y="-70584"/>
            <a:ext cx="2714117" cy="10919822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Rectangle 5"/>
          <p:cNvSpPr/>
          <p:nvPr/>
        </p:nvSpPr>
        <p:spPr>
          <a:xfrm>
            <a:off x="-43903" y="902139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1" name="Rectangle 5"/>
          <p:cNvSpPr/>
          <p:nvPr/>
        </p:nvSpPr>
        <p:spPr>
          <a:xfrm>
            <a:off x="16837014" y="-1163322"/>
            <a:ext cx="4263878" cy="116872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2019"/>
          <p:cNvSpPr txBox="1"/>
          <p:nvPr/>
        </p:nvSpPr>
        <p:spPr>
          <a:xfrm>
            <a:off x="3283108" y="4633676"/>
            <a:ext cx="4590289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2019    </a:t>
            </a:r>
          </a:p>
        </p:txBody>
      </p:sp>
      <p:sp>
        <p:nvSpPr>
          <p:cNvPr id="133" name="110 млн"/>
          <p:cNvSpPr txBox="1"/>
          <p:nvPr/>
        </p:nvSpPr>
        <p:spPr>
          <a:xfrm>
            <a:off x="8581221" y="4653308"/>
            <a:ext cx="5668773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12121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 110 </a:t>
            </a:r>
            <a:r>
              <a:rPr dirty="0" err="1"/>
              <a:t>млн</a:t>
            </a:r>
            <a:endParaRPr dirty="0"/>
          </a:p>
        </p:txBody>
      </p:sp>
      <p:sp>
        <p:nvSpPr>
          <p:cNvPr id="134" name="6%"/>
          <p:cNvSpPr txBox="1"/>
          <p:nvPr/>
        </p:nvSpPr>
        <p:spPr>
          <a:xfrm>
            <a:off x="18150305" y="4425279"/>
            <a:ext cx="2714118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6%  </a:t>
            </a:r>
          </a:p>
        </p:txBody>
      </p:sp>
      <p:sp>
        <p:nvSpPr>
          <p:cNvPr id="135" name="2020"/>
          <p:cNvSpPr txBox="1"/>
          <p:nvPr/>
        </p:nvSpPr>
        <p:spPr>
          <a:xfrm>
            <a:off x="3031537" y="8243671"/>
            <a:ext cx="3528569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2020</a:t>
            </a:r>
          </a:p>
        </p:txBody>
      </p:sp>
      <p:sp>
        <p:nvSpPr>
          <p:cNvPr id="136" name="42 млн"/>
          <p:cNvSpPr txBox="1"/>
          <p:nvPr/>
        </p:nvSpPr>
        <p:spPr>
          <a:xfrm>
            <a:off x="9297221" y="8243671"/>
            <a:ext cx="4952112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12121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42 млн</a:t>
            </a:r>
          </a:p>
        </p:txBody>
      </p:sp>
      <p:sp>
        <p:nvSpPr>
          <p:cNvPr id="137" name="16%"/>
          <p:cNvSpPr txBox="1"/>
          <p:nvPr/>
        </p:nvSpPr>
        <p:spPr>
          <a:xfrm>
            <a:off x="17678949" y="8048770"/>
            <a:ext cx="2580006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16%</a:t>
            </a:r>
          </a:p>
        </p:txBody>
      </p:sp>
      <p:sp>
        <p:nvSpPr>
          <p:cNvPr id="138" name="ОБОРОТ"/>
          <p:cNvSpPr txBox="1"/>
          <p:nvPr/>
        </p:nvSpPr>
        <p:spPr>
          <a:xfrm>
            <a:off x="10572481" y="1236257"/>
            <a:ext cx="5867147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ОБОРОТ</a:t>
            </a:r>
          </a:p>
        </p:txBody>
      </p:sp>
      <p:pic>
        <p:nvPicPr>
          <p:cNvPr id="139" name="лого белый монохром.png" descr="лого белый монохро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99" y="467074"/>
            <a:ext cx="2802706" cy="304966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 5"/>
          <p:cNvSpPr/>
          <p:nvPr/>
        </p:nvSpPr>
        <p:spPr>
          <a:xfrm>
            <a:off x="-385143" y="12636162"/>
            <a:ext cx="25154286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Чтобы создать результативную организацию,  нужно заменить власть ответственностью.…"/>
          <p:cNvSpPr txBox="1"/>
          <p:nvPr/>
        </p:nvSpPr>
        <p:spPr>
          <a:xfrm>
            <a:off x="3197542" y="4626918"/>
            <a:ext cx="17988916" cy="537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6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Чтобы создать результативную организацию, </a:t>
            </a:r>
            <a:br/>
            <a:r>
              <a:t>нужно заменить власть ответственностью. </a:t>
            </a:r>
          </a:p>
          <a:p>
            <a:pPr algn="r" defTabSz="457200">
              <a:defRPr sz="6600" b="0">
                <a:latin typeface="Source Sans Pro"/>
                <a:ea typeface="Source Sans Pro"/>
                <a:cs typeface="Source Sans Pro"/>
                <a:sym typeface="Source Sans Pro"/>
              </a:defRPr>
            </a:pPr>
            <a:br/>
            <a:r>
              <a:rPr>
                <a:solidFill>
                  <a:srgbClr val="A62A22"/>
                </a:solidFill>
              </a:rPr>
              <a:t>Питер Друкер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4" name="уровни управления в организационной структуре"/>
          <p:cNvSpPr txBox="1"/>
          <p:nvPr/>
        </p:nvSpPr>
        <p:spPr>
          <a:xfrm>
            <a:off x="1264486" y="970550"/>
            <a:ext cx="2231222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уровни управления в организационной структуре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grpSp>
        <p:nvGrpSpPr>
          <p:cNvPr id="427" name="Сгруппировать"/>
          <p:cNvGrpSpPr/>
          <p:nvPr/>
        </p:nvGrpSpPr>
        <p:grpSpPr>
          <a:xfrm>
            <a:off x="3530425" y="6435202"/>
            <a:ext cx="11735149" cy="2538031"/>
            <a:chOff x="0" y="0"/>
            <a:chExt cx="11735147" cy="2538029"/>
          </a:xfrm>
        </p:grpSpPr>
        <p:sp>
          <p:nvSpPr>
            <p:cNvPr id="425" name="Freeform 10"/>
            <p:cNvSpPr/>
            <p:nvPr/>
          </p:nvSpPr>
          <p:spPr>
            <a:xfrm>
              <a:off x="0" y="0"/>
              <a:ext cx="11735148" cy="253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025" y="0"/>
                  </a:lnTo>
                  <a:lnTo>
                    <a:pt x="18575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26" name="Тактик"/>
            <p:cNvSpPr txBox="1"/>
            <p:nvPr/>
          </p:nvSpPr>
          <p:spPr>
            <a:xfrm>
              <a:off x="3849208" y="705135"/>
              <a:ext cx="4036734" cy="1127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81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Тактик</a:t>
              </a:r>
            </a:p>
          </p:txBody>
        </p:sp>
      </p:grpSp>
      <p:grpSp>
        <p:nvGrpSpPr>
          <p:cNvPr id="430" name="Сгруппировать"/>
          <p:cNvGrpSpPr/>
          <p:nvPr/>
        </p:nvGrpSpPr>
        <p:grpSpPr>
          <a:xfrm>
            <a:off x="5170659" y="3566016"/>
            <a:ext cx="8454682" cy="2500887"/>
            <a:chOff x="0" y="0"/>
            <a:chExt cx="8454680" cy="2500885"/>
          </a:xfrm>
        </p:grpSpPr>
        <p:sp>
          <p:nvSpPr>
            <p:cNvPr id="428" name="Freeform 8"/>
            <p:cNvSpPr/>
            <p:nvPr/>
          </p:nvSpPr>
          <p:spPr>
            <a:xfrm>
              <a:off x="0" y="0"/>
              <a:ext cx="8454682" cy="250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167" y="0"/>
                  </a:lnTo>
                  <a:lnTo>
                    <a:pt x="17449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5454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29" name="стратег"/>
            <p:cNvSpPr txBox="1"/>
            <p:nvPr/>
          </p:nvSpPr>
          <p:spPr>
            <a:xfrm>
              <a:off x="2005291" y="686563"/>
              <a:ext cx="4444100" cy="1127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81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стратег</a:t>
              </a:r>
            </a:p>
          </p:txBody>
        </p:sp>
      </p:grpSp>
      <p:grpSp>
        <p:nvGrpSpPr>
          <p:cNvPr id="433" name="Сгруппировать"/>
          <p:cNvGrpSpPr/>
          <p:nvPr/>
        </p:nvGrpSpPr>
        <p:grpSpPr>
          <a:xfrm>
            <a:off x="1893248" y="9303434"/>
            <a:ext cx="15009505" cy="2531836"/>
            <a:chOff x="0" y="0"/>
            <a:chExt cx="15009503" cy="2531834"/>
          </a:xfrm>
        </p:grpSpPr>
        <p:sp>
          <p:nvSpPr>
            <p:cNvPr id="431" name="Freeform 12"/>
            <p:cNvSpPr/>
            <p:nvPr/>
          </p:nvSpPr>
          <p:spPr>
            <a:xfrm>
              <a:off x="0" y="0"/>
              <a:ext cx="15009505" cy="25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65" y="0"/>
                  </a:lnTo>
                  <a:lnTo>
                    <a:pt x="19235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32" name="операционист"/>
            <p:cNvSpPr txBox="1"/>
            <p:nvPr/>
          </p:nvSpPr>
          <p:spPr>
            <a:xfrm>
              <a:off x="3452645" y="686560"/>
              <a:ext cx="8104214" cy="1127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81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операционист</a:t>
              </a:r>
            </a:p>
          </p:txBody>
        </p:sp>
      </p:grpSp>
      <p:grpSp>
        <p:nvGrpSpPr>
          <p:cNvPr id="437" name="Сгруппировать"/>
          <p:cNvGrpSpPr/>
          <p:nvPr/>
        </p:nvGrpSpPr>
        <p:grpSpPr>
          <a:xfrm>
            <a:off x="14190612" y="9854150"/>
            <a:ext cx="7631912" cy="1263605"/>
            <a:chOff x="0" y="0"/>
            <a:chExt cx="7631910" cy="1263604"/>
          </a:xfrm>
        </p:grpSpPr>
        <p:sp>
          <p:nvSpPr>
            <p:cNvPr id="434" name="Rectangle 5"/>
            <p:cNvSpPr/>
            <p:nvPr/>
          </p:nvSpPr>
          <p:spPr>
            <a:xfrm>
              <a:off x="125855" y="135844"/>
              <a:ext cx="7506056" cy="1127760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5" name="специфика"/>
            <p:cNvSpPr txBox="1"/>
            <p:nvPr/>
          </p:nvSpPr>
          <p:spPr>
            <a:xfrm>
              <a:off x="2289905" y="-1"/>
              <a:ext cx="4234054" cy="115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457200">
                <a:defRPr sz="66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специфика</a:t>
              </a:r>
            </a:p>
          </p:txBody>
        </p:sp>
        <p:sp>
          <p:nvSpPr>
            <p:cNvPr id="436" name="Стрелка"/>
            <p:cNvSpPr/>
            <p:nvPr/>
          </p:nvSpPr>
          <p:spPr>
            <a:xfrm>
              <a:off x="0" y="186644"/>
              <a:ext cx="1026251" cy="102625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 advAuto="0"/>
      <p:bldP spid="430" grpId="0" animBg="1" advAuto="0"/>
      <p:bldP spid="433" grpId="0" animBg="1" advAuto="0"/>
      <p:bldP spid="437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137" y="3536905"/>
            <a:ext cx="16573240" cy="9048475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sp>
        <p:nvSpPr>
          <p:cNvPr id="44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1" name="организационная структура"/>
          <p:cNvSpPr txBox="1"/>
          <p:nvPr/>
        </p:nvSpPr>
        <p:spPr>
          <a:xfrm>
            <a:off x="782127" y="1021348"/>
            <a:ext cx="14396315" cy="134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  <a:endParaRPr sz="1200">
              <a:solidFill>
                <a:srgbClr val="000000"/>
              </a:solidFill>
            </a:endParaRPr>
          </a:p>
        </p:txBody>
      </p:sp>
      <p:grpSp>
        <p:nvGrpSpPr>
          <p:cNvPr id="445" name="Сгруппировать"/>
          <p:cNvGrpSpPr/>
          <p:nvPr/>
        </p:nvGrpSpPr>
        <p:grpSpPr>
          <a:xfrm>
            <a:off x="-2601134" y="3338140"/>
            <a:ext cx="25970323" cy="3116152"/>
            <a:chOff x="0" y="0"/>
            <a:chExt cx="25970322" cy="3116151"/>
          </a:xfrm>
        </p:grpSpPr>
        <p:sp>
          <p:nvSpPr>
            <p:cNvPr id="442" name="Freeform 8"/>
            <p:cNvSpPr/>
            <p:nvPr/>
          </p:nvSpPr>
          <p:spPr>
            <a:xfrm>
              <a:off x="0" y="811529"/>
              <a:ext cx="9269047" cy="148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91" y="46"/>
                  </a:lnTo>
                  <a:lnTo>
                    <a:pt x="21598" y="0"/>
                  </a:lnTo>
                  <a:lnTo>
                    <a:pt x="21600" y="2113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5454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43" name="стратег"/>
            <p:cNvSpPr txBox="1"/>
            <p:nvPr/>
          </p:nvSpPr>
          <p:spPr>
            <a:xfrm>
              <a:off x="4808250" y="1168185"/>
              <a:ext cx="2947379" cy="779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3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стратег</a:t>
              </a:r>
            </a:p>
          </p:txBody>
        </p:sp>
        <p:sp>
          <p:nvSpPr>
            <p:cNvPr id="444" name="Rectangle 5"/>
            <p:cNvSpPr/>
            <p:nvPr/>
          </p:nvSpPr>
          <p:spPr>
            <a:xfrm>
              <a:off x="9279164" y="0"/>
              <a:ext cx="16691159" cy="3116152"/>
            </a:xfrm>
            <a:prstGeom prst="rect">
              <a:avLst/>
            </a:prstGeom>
            <a:noFill/>
            <a:ln w="101600" cap="flat">
              <a:solidFill>
                <a:srgbClr val="45444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49" name="Сгруппировать"/>
          <p:cNvGrpSpPr/>
          <p:nvPr/>
        </p:nvGrpSpPr>
        <p:grpSpPr>
          <a:xfrm>
            <a:off x="-2762724" y="6757176"/>
            <a:ext cx="26131913" cy="1631131"/>
            <a:chOff x="-30" y="0"/>
            <a:chExt cx="26131911" cy="1631129"/>
          </a:xfrm>
        </p:grpSpPr>
        <p:sp>
          <p:nvSpPr>
            <p:cNvPr id="446" name="Freeform 10"/>
            <p:cNvSpPr/>
            <p:nvPr/>
          </p:nvSpPr>
          <p:spPr>
            <a:xfrm>
              <a:off x="-31" y="72748"/>
              <a:ext cx="9440879" cy="148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67" y="0"/>
                  </a:lnTo>
                  <a:lnTo>
                    <a:pt x="21589" y="246"/>
                  </a:lnTo>
                  <a:lnTo>
                    <a:pt x="21600" y="1974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47" name="Тактик"/>
            <p:cNvSpPr txBox="1"/>
            <p:nvPr/>
          </p:nvSpPr>
          <p:spPr>
            <a:xfrm>
              <a:off x="5130743" y="425674"/>
              <a:ext cx="2680831" cy="779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3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Тактик</a:t>
              </a:r>
            </a:p>
          </p:txBody>
        </p:sp>
        <p:sp>
          <p:nvSpPr>
            <p:cNvPr id="448" name="Rectangle 5"/>
            <p:cNvSpPr/>
            <p:nvPr/>
          </p:nvSpPr>
          <p:spPr>
            <a:xfrm>
              <a:off x="9440722" y="0"/>
              <a:ext cx="16691159" cy="1631130"/>
            </a:xfrm>
            <a:prstGeom prst="rect">
              <a:avLst/>
            </a:prstGeom>
            <a:noFill/>
            <a:ln w="101600" cap="flat">
              <a:solidFill>
                <a:srgbClr val="2626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53" name="Сгруппировать"/>
          <p:cNvGrpSpPr/>
          <p:nvPr/>
        </p:nvGrpSpPr>
        <p:grpSpPr>
          <a:xfrm>
            <a:off x="-4878694" y="8564190"/>
            <a:ext cx="28247883" cy="4373982"/>
            <a:chOff x="0" y="0"/>
            <a:chExt cx="28247881" cy="4373981"/>
          </a:xfrm>
        </p:grpSpPr>
        <p:sp>
          <p:nvSpPr>
            <p:cNvPr id="450" name="Freeform 12"/>
            <p:cNvSpPr/>
            <p:nvPr/>
          </p:nvSpPr>
          <p:spPr>
            <a:xfrm>
              <a:off x="0" y="910252"/>
              <a:ext cx="11569890" cy="1720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068" y="0"/>
                  </a:lnTo>
                  <a:lnTo>
                    <a:pt x="21600" y="134"/>
                  </a:lnTo>
                  <a:lnTo>
                    <a:pt x="21592" y="2109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451" name="операционист"/>
            <p:cNvSpPr txBox="1"/>
            <p:nvPr/>
          </p:nvSpPr>
          <p:spPr>
            <a:xfrm>
              <a:off x="5713124" y="1380377"/>
              <a:ext cx="5342268" cy="779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3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операционист</a:t>
              </a:r>
            </a:p>
          </p:txBody>
        </p:sp>
        <p:sp>
          <p:nvSpPr>
            <p:cNvPr id="452" name="Rectangle 5"/>
            <p:cNvSpPr/>
            <p:nvPr/>
          </p:nvSpPr>
          <p:spPr>
            <a:xfrm>
              <a:off x="11556724" y="0"/>
              <a:ext cx="16691158" cy="4373982"/>
            </a:xfrm>
            <a:prstGeom prst="rect">
              <a:avLst/>
            </a:prstGeom>
            <a:noFill/>
            <a:ln w="1016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 advAuto="0"/>
      <p:bldP spid="449" grpId="0" animBg="1" advAuto="0"/>
      <p:bldP spid="45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субординация"/>
          <p:cNvSpPr txBox="1"/>
          <p:nvPr/>
        </p:nvSpPr>
        <p:spPr>
          <a:xfrm>
            <a:off x="4971076" y="1017428"/>
            <a:ext cx="7508139" cy="101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субординация </a:t>
            </a:r>
          </a:p>
        </p:txBody>
      </p:sp>
      <p:grpSp>
        <p:nvGrpSpPr>
          <p:cNvPr id="458" name="Сгруппировать"/>
          <p:cNvGrpSpPr/>
          <p:nvPr/>
        </p:nvGrpSpPr>
        <p:grpSpPr>
          <a:xfrm>
            <a:off x="876144" y="-161613"/>
            <a:ext cx="5715001" cy="11531598"/>
            <a:chOff x="-874888" y="-2630571"/>
            <a:chExt cx="5715000" cy="11531596"/>
          </a:xfrm>
        </p:grpSpPr>
        <p:sp>
          <p:nvSpPr>
            <p:cNvPr id="456" name="!"/>
            <p:cNvSpPr txBox="1"/>
            <p:nvPr/>
          </p:nvSpPr>
          <p:spPr>
            <a:xfrm>
              <a:off x="-874888" y="-2630571"/>
              <a:ext cx="5715000" cy="11531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90000" b="0" spc="22500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457" name="важн  о"/>
            <p:cNvSpPr txBox="1"/>
            <p:nvPr/>
          </p:nvSpPr>
          <p:spPr>
            <a:xfrm rot="5400000">
              <a:off x="-3273230" y="2466586"/>
              <a:ext cx="6888481" cy="170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27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rPr dirty="0" err="1"/>
                <a:t>важн</a:t>
              </a:r>
              <a:r>
                <a:rPr dirty="0"/>
                <a:t>  </a:t>
              </a:r>
              <a:r>
                <a:rPr dirty="0" err="1"/>
                <a:t>о</a:t>
              </a:r>
              <a:endParaRPr dirty="0"/>
            </a:p>
          </p:txBody>
        </p:sp>
      </p:grpSp>
      <p:pic>
        <p:nvPicPr>
          <p:cNvPr id="45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48" y="2294723"/>
            <a:ext cx="18848429" cy="10290657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sp>
        <p:nvSpPr>
          <p:cNvPr id="460" name="Линия"/>
          <p:cNvSpPr/>
          <p:nvPr/>
        </p:nvSpPr>
        <p:spPr>
          <a:xfrm flipH="1">
            <a:off x="9997467" y="2855354"/>
            <a:ext cx="3839827" cy="5497665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1" name="Линия"/>
          <p:cNvSpPr/>
          <p:nvPr/>
        </p:nvSpPr>
        <p:spPr>
          <a:xfrm>
            <a:off x="15767301" y="4915065"/>
            <a:ext cx="3617432" cy="3568296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2" name="Линия"/>
          <p:cNvSpPr/>
          <p:nvPr/>
        </p:nvSpPr>
        <p:spPr>
          <a:xfrm flipH="1">
            <a:off x="12205121" y="7040020"/>
            <a:ext cx="1550986" cy="2596152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3" name="Shape 4862"/>
          <p:cNvSpPr/>
          <p:nvPr/>
        </p:nvSpPr>
        <p:spPr>
          <a:xfrm>
            <a:off x="9843149" y="2777485"/>
            <a:ext cx="9277315" cy="9212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796" y="21600"/>
                  <a:pt x="0" y="16784"/>
                  <a:pt x="0" y="10674"/>
                </a:cubicBezTo>
                <a:cubicBezTo>
                  <a:pt x="0" y="4852"/>
                  <a:pt x="4796" y="0"/>
                  <a:pt x="10800" y="0"/>
                </a:cubicBezTo>
                <a:cubicBezTo>
                  <a:pt x="16840" y="0"/>
                  <a:pt x="21600" y="4852"/>
                  <a:pt x="21600" y="10674"/>
                </a:cubicBezTo>
                <a:cubicBezTo>
                  <a:pt x="21600" y="16784"/>
                  <a:pt x="16840" y="21600"/>
                  <a:pt x="10800" y="21600"/>
                </a:cubicBezTo>
                <a:close/>
                <a:moveTo>
                  <a:pt x="2025" y="10674"/>
                </a:moveTo>
                <a:cubicBezTo>
                  <a:pt x="2025" y="15490"/>
                  <a:pt x="6039" y="19551"/>
                  <a:pt x="10800" y="19551"/>
                </a:cubicBezTo>
                <a:cubicBezTo>
                  <a:pt x="12825" y="19551"/>
                  <a:pt x="14815" y="18797"/>
                  <a:pt x="16342" y="17539"/>
                </a:cubicBezTo>
                <a:cubicBezTo>
                  <a:pt x="4015" y="5355"/>
                  <a:pt x="4015" y="5355"/>
                  <a:pt x="4015" y="5355"/>
                </a:cubicBezTo>
                <a:cubicBezTo>
                  <a:pt x="2771" y="6865"/>
                  <a:pt x="2025" y="8661"/>
                  <a:pt x="2025" y="10674"/>
                </a:cubicBezTo>
                <a:close/>
                <a:moveTo>
                  <a:pt x="10800" y="2049"/>
                </a:moveTo>
                <a:cubicBezTo>
                  <a:pt x="8810" y="2049"/>
                  <a:pt x="6785" y="2552"/>
                  <a:pt x="5293" y="3810"/>
                </a:cubicBezTo>
                <a:cubicBezTo>
                  <a:pt x="17585" y="16281"/>
                  <a:pt x="17585" y="16281"/>
                  <a:pt x="17585" y="16281"/>
                </a:cubicBezTo>
                <a:cubicBezTo>
                  <a:pt x="18829" y="14735"/>
                  <a:pt x="19611" y="12723"/>
                  <a:pt x="19611" y="10674"/>
                </a:cubicBezTo>
                <a:cubicBezTo>
                  <a:pt x="19611" y="5858"/>
                  <a:pt x="15596" y="2049"/>
                  <a:pt x="10800" y="2049"/>
                </a:cubicBez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animBg="1" advAuto="0"/>
      <p:bldP spid="460" grpId="0" animBg="1" advAuto="0"/>
      <p:bldP spid="461" grpId="0" animBg="1" advAuto="0"/>
      <p:bldP spid="462" grpId="0" animBg="1" advAuto="0"/>
      <p:bldP spid="463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субординация"/>
          <p:cNvSpPr txBox="1"/>
          <p:nvPr/>
        </p:nvSpPr>
        <p:spPr>
          <a:xfrm>
            <a:off x="4971076" y="1017428"/>
            <a:ext cx="7508139" cy="101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субординация </a:t>
            </a:r>
          </a:p>
        </p:txBody>
      </p:sp>
      <p:grpSp>
        <p:nvGrpSpPr>
          <p:cNvPr id="468" name="Сгруппировать"/>
          <p:cNvGrpSpPr/>
          <p:nvPr/>
        </p:nvGrpSpPr>
        <p:grpSpPr>
          <a:xfrm>
            <a:off x="848479" y="-301103"/>
            <a:ext cx="5715002" cy="11531598"/>
            <a:chOff x="-902553" y="-2782761"/>
            <a:chExt cx="5715001" cy="11531596"/>
          </a:xfrm>
        </p:grpSpPr>
        <p:sp>
          <p:nvSpPr>
            <p:cNvPr id="466" name="!"/>
            <p:cNvSpPr txBox="1"/>
            <p:nvPr/>
          </p:nvSpPr>
          <p:spPr>
            <a:xfrm>
              <a:off x="-902552" y="-2782761"/>
              <a:ext cx="5715000" cy="11531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90000" b="0" spc="22500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rPr dirty="0"/>
                <a:t>!</a:t>
              </a:r>
            </a:p>
          </p:txBody>
        </p:sp>
        <p:sp>
          <p:nvSpPr>
            <p:cNvPr id="467" name="важн  о"/>
            <p:cNvSpPr txBox="1"/>
            <p:nvPr/>
          </p:nvSpPr>
          <p:spPr>
            <a:xfrm rot="5400000">
              <a:off x="-3414217" y="2181772"/>
              <a:ext cx="7080301" cy="2056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127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rPr dirty="0" err="1"/>
                <a:t>важн</a:t>
              </a:r>
              <a:r>
                <a:rPr dirty="0"/>
                <a:t>  </a:t>
              </a:r>
              <a:r>
                <a:rPr dirty="0" err="1"/>
                <a:t>о</a:t>
              </a:r>
              <a:endParaRPr dirty="0"/>
            </a:p>
          </p:txBody>
        </p:sp>
      </p:grpSp>
      <p:pic>
        <p:nvPicPr>
          <p:cNvPr id="46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48" y="2294723"/>
            <a:ext cx="18848429" cy="10290657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sp>
        <p:nvSpPr>
          <p:cNvPr id="470" name="Линия"/>
          <p:cNvSpPr/>
          <p:nvPr/>
        </p:nvSpPr>
        <p:spPr>
          <a:xfrm>
            <a:off x="13917709" y="2818774"/>
            <a:ext cx="1" cy="1557854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1" name="Линия"/>
          <p:cNvSpPr/>
          <p:nvPr/>
        </p:nvSpPr>
        <p:spPr>
          <a:xfrm>
            <a:off x="10157657" y="6580424"/>
            <a:ext cx="1" cy="1909754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2" name="Линия"/>
          <p:cNvSpPr/>
          <p:nvPr/>
        </p:nvSpPr>
        <p:spPr>
          <a:xfrm flipH="1">
            <a:off x="10296858" y="4694994"/>
            <a:ext cx="3596270" cy="1539405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oval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3" name="Shape 4864"/>
          <p:cNvSpPr/>
          <p:nvPr/>
        </p:nvSpPr>
        <p:spPr>
          <a:xfrm>
            <a:off x="20369386" y="2512842"/>
            <a:ext cx="3118252" cy="31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4" y="21600"/>
                </a:moveTo>
                <a:cubicBezTo>
                  <a:pt x="4852" y="21600"/>
                  <a:pt x="0" y="16784"/>
                  <a:pt x="0" y="10674"/>
                </a:cubicBezTo>
                <a:cubicBezTo>
                  <a:pt x="0" y="4852"/>
                  <a:pt x="4852" y="0"/>
                  <a:pt x="10674" y="0"/>
                </a:cubicBezTo>
                <a:cubicBezTo>
                  <a:pt x="16784" y="0"/>
                  <a:pt x="21600" y="4852"/>
                  <a:pt x="21600" y="10674"/>
                </a:cubicBezTo>
                <a:cubicBezTo>
                  <a:pt x="21600" y="16784"/>
                  <a:pt x="16784" y="21600"/>
                  <a:pt x="10674" y="21600"/>
                </a:cubicBezTo>
                <a:close/>
                <a:moveTo>
                  <a:pt x="10674" y="2049"/>
                </a:moveTo>
                <a:cubicBezTo>
                  <a:pt x="5858" y="2049"/>
                  <a:pt x="2049" y="5858"/>
                  <a:pt x="2049" y="10674"/>
                </a:cubicBezTo>
                <a:cubicBezTo>
                  <a:pt x="2049" y="15490"/>
                  <a:pt x="5858" y="19551"/>
                  <a:pt x="10674" y="19551"/>
                </a:cubicBezTo>
                <a:cubicBezTo>
                  <a:pt x="15490" y="19551"/>
                  <a:pt x="19551" y="15490"/>
                  <a:pt x="19551" y="10674"/>
                </a:cubicBezTo>
                <a:cubicBezTo>
                  <a:pt x="19551" y="5858"/>
                  <a:pt x="15490" y="2049"/>
                  <a:pt x="10674" y="2049"/>
                </a:cubicBezTo>
                <a:close/>
                <a:moveTo>
                  <a:pt x="15490" y="8661"/>
                </a:moveTo>
                <a:cubicBezTo>
                  <a:pt x="10171" y="14232"/>
                  <a:pt x="10171" y="14232"/>
                  <a:pt x="10171" y="14232"/>
                </a:cubicBezTo>
                <a:cubicBezTo>
                  <a:pt x="9919" y="14484"/>
                  <a:pt x="9668" y="14484"/>
                  <a:pt x="9416" y="14484"/>
                </a:cubicBezTo>
                <a:cubicBezTo>
                  <a:pt x="9165" y="14484"/>
                  <a:pt x="8913" y="14484"/>
                  <a:pt x="8626" y="14232"/>
                </a:cubicBezTo>
                <a:cubicBezTo>
                  <a:pt x="5607" y="11177"/>
                  <a:pt x="5607" y="11177"/>
                  <a:pt x="5607" y="11177"/>
                </a:cubicBezTo>
                <a:cubicBezTo>
                  <a:pt x="5355" y="10926"/>
                  <a:pt x="5355" y="10674"/>
                  <a:pt x="5355" y="10423"/>
                </a:cubicBezTo>
                <a:cubicBezTo>
                  <a:pt x="5355" y="9919"/>
                  <a:pt x="5858" y="9416"/>
                  <a:pt x="6361" y="9416"/>
                </a:cubicBezTo>
                <a:cubicBezTo>
                  <a:pt x="6613" y="9416"/>
                  <a:pt x="6865" y="9416"/>
                  <a:pt x="7116" y="9668"/>
                </a:cubicBezTo>
                <a:cubicBezTo>
                  <a:pt x="9416" y="11968"/>
                  <a:pt x="9416" y="11968"/>
                  <a:pt x="9416" y="11968"/>
                </a:cubicBezTo>
                <a:cubicBezTo>
                  <a:pt x="14232" y="7368"/>
                  <a:pt x="14232" y="7368"/>
                  <a:pt x="14232" y="7368"/>
                </a:cubicBezTo>
                <a:cubicBezTo>
                  <a:pt x="14232" y="7116"/>
                  <a:pt x="14484" y="7116"/>
                  <a:pt x="14735" y="7116"/>
                </a:cubicBezTo>
                <a:cubicBezTo>
                  <a:pt x="15490" y="7116"/>
                  <a:pt x="15742" y="7368"/>
                  <a:pt x="15742" y="8122"/>
                </a:cubicBezTo>
                <a:cubicBezTo>
                  <a:pt x="15742" y="8410"/>
                  <a:pt x="15742" y="8661"/>
                  <a:pt x="15490" y="8661"/>
                </a:cubicBez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  <p:bldP spid="471" grpId="0" animBg="1" advAuto="0"/>
      <p:bldP spid="472" grpId="0" animBg="1" advAuto="0"/>
      <p:bldP spid="473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каждая роль - это зарплата"/>
          <p:cNvSpPr txBox="1"/>
          <p:nvPr/>
        </p:nvSpPr>
        <p:spPr>
          <a:xfrm>
            <a:off x="4971076" y="1017428"/>
            <a:ext cx="14583766" cy="101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каждая роль - это зарплата </a:t>
            </a:r>
          </a:p>
        </p:txBody>
      </p:sp>
      <p:pic>
        <p:nvPicPr>
          <p:cNvPr id="47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48" y="2294723"/>
            <a:ext cx="18848429" cy="10290657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grpSp>
        <p:nvGrpSpPr>
          <p:cNvPr id="480" name="Сгруппировать"/>
          <p:cNvGrpSpPr/>
          <p:nvPr/>
        </p:nvGrpSpPr>
        <p:grpSpPr>
          <a:xfrm>
            <a:off x="1751032" y="214100"/>
            <a:ext cx="5715001" cy="13799156"/>
            <a:chOff x="0" y="-1"/>
            <a:chExt cx="5715000" cy="13799155"/>
          </a:xfrm>
        </p:grpSpPr>
        <p:sp>
          <p:nvSpPr>
            <p:cNvPr id="477" name="!"/>
            <p:cNvSpPr txBox="1"/>
            <p:nvPr/>
          </p:nvSpPr>
          <p:spPr>
            <a:xfrm>
              <a:off x="0" y="2267557"/>
              <a:ext cx="5715000" cy="11531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90000" b="0" spc="22500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478" name="важн  о"/>
            <p:cNvSpPr txBox="1"/>
            <p:nvPr/>
          </p:nvSpPr>
          <p:spPr>
            <a:xfrm rot="5400000">
              <a:off x="-2318340" y="7228308"/>
              <a:ext cx="6888481" cy="1709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127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rPr dirty="0" err="1"/>
                <a:t>важн</a:t>
              </a:r>
              <a:r>
                <a:rPr dirty="0"/>
                <a:t>  </a:t>
              </a:r>
              <a:r>
                <a:rPr dirty="0" err="1"/>
                <a:t>о</a:t>
              </a:r>
              <a:endParaRPr dirty="0"/>
            </a:p>
          </p:txBody>
        </p:sp>
        <p:sp>
          <p:nvSpPr>
            <p:cNvPr id="479" name="2"/>
            <p:cNvSpPr txBox="1"/>
            <p:nvPr/>
          </p:nvSpPr>
          <p:spPr>
            <a:xfrm>
              <a:off x="13959" y="-1"/>
              <a:ext cx="3200211" cy="3794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29100" b="0" spc="7275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2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разить философией"/>
          <p:cNvSpPr txBox="1"/>
          <p:nvPr/>
        </p:nvSpPr>
        <p:spPr>
          <a:xfrm>
            <a:off x="7768273" y="3146901"/>
            <a:ext cx="63919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заразить</a:t>
            </a:r>
            <a:r>
              <a:rPr dirty="0"/>
              <a:t> </a:t>
            </a:r>
            <a:r>
              <a:rPr dirty="0" err="1"/>
              <a:t>философией</a:t>
            </a:r>
            <a:endParaRPr dirty="0"/>
          </a:p>
        </p:txBody>
      </p:sp>
      <p:sp>
        <p:nvSpPr>
          <p:cNvPr id="270" name="перераспределить задачи"/>
          <p:cNvSpPr txBox="1"/>
          <p:nvPr/>
        </p:nvSpPr>
        <p:spPr>
          <a:xfrm>
            <a:off x="7798946" y="6425940"/>
            <a:ext cx="74529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перераспределить</a:t>
            </a:r>
            <a:r>
              <a:rPr dirty="0"/>
              <a:t> </a:t>
            </a:r>
            <a:r>
              <a:rPr dirty="0" err="1"/>
              <a:t>задачи</a:t>
            </a:r>
            <a:endParaRPr dirty="0"/>
          </a:p>
        </p:txBody>
      </p:sp>
      <p:sp>
        <p:nvSpPr>
          <p:cNvPr id="271" name="делегировать, не поручить"/>
          <p:cNvSpPr txBox="1"/>
          <p:nvPr/>
        </p:nvSpPr>
        <p:spPr>
          <a:xfrm>
            <a:off x="7798946" y="3948747"/>
            <a:ext cx="7813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делегировать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поручить</a:t>
            </a:r>
            <a:r>
              <a:rPr dirty="0"/>
              <a:t> </a:t>
            </a:r>
          </a:p>
        </p:txBody>
      </p:sp>
      <p:sp>
        <p:nvSpPr>
          <p:cNvPr id="272" name="отдать профессионалам на сторону"/>
          <p:cNvSpPr txBox="1"/>
          <p:nvPr/>
        </p:nvSpPr>
        <p:spPr>
          <a:xfrm>
            <a:off x="7798946" y="7307361"/>
            <a:ext cx="101288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отдать</a:t>
            </a:r>
            <a:r>
              <a:rPr dirty="0"/>
              <a:t> </a:t>
            </a:r>
            <a:r>
              <a:rPr dirty="0" err="1"/>
              <a:t>профессионалам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сторону</a:t>
            </a:r>
            <a:endParaRPr dirty="0"/>
          </a:p>
        </p:txBody>
      </p:sp>
      <p:sp>
        <p:nvSpPr>
          <p:cNvPr id="273" name="упростить"/>
          <p:cNvSpPr txBox="1"/>
          <p:nvPr/>
        </p:nvSpPr>
        <p:spPr>
          <a:xfrm>
            <a:off x="7862008" y="8226269"/>
            <a:ext cx="29965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упростить</a:t>
            </a:r>
            <a:endParaRPr dirty="0"/>
          </a:p>
        </p:txBody>
      </p:sp>
      <p:sp>
        <p:nvSpPr>
          <p:cNvPr id="274" name="нанять сотрудников"/>
          <p:cNvSpPr txBox="1"/>
          <p:nvPr/>
        </p:nvSpPr>
        <p:spPr>
          <a:xfrm>
            <a:off x="7798946" y="4728487"/>
            <a:ext cx="577469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нанять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</p:txBody>
      </p:sp>
      <p:sp>
        <p:nvSpPr>
          <p:cNvPr id="275" name="автоматизировать"/>
          <p:cNvSpPr txBox="1"/>
          <p:nvPr/>
        </p:nvSpPr>
        <p:spPr>
          <a:xfrm>
            <a:off x="7862008" y="9178434"/>
            <a:ext cx="53155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автоматизировать</a:t>
            </a:r>
            <a:endParaRPr dirty="0"/>
          </a:p>
        </p:txBody>
      </p:sp>
      <p:sp>
        <p:nvSpPr>
          <p:cNvPr id="276" name="шаблонировать одинаковые действия"/>
          <p:cNvSpPr txBox="1"/>
          <p:nvPr/>
        </p:nvSpPr>
        <p:spPr>
          <a:xfrm>
            <a:off x="7798946" y="10050665"/>
            <a:ext cx="10861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шаблонировать</a:t>
            </a:r>
            <a:r>
              <a:rPr dirty="0"/>
              <a:t> </a:t>
            </a:r>
            <a:r>
              <a:rPr dirty="0" err="1"/>
              <a:t>одинаковые</a:t>
            </a:r>
            <a:r>
              <a:rPr dirty="0"/>
              <a:t> </a:t>
            </a:r>
            <a:r>
              <a:rPr dirty="0" err="1"/>
              <a:t>действия</a:t>
            </a:r>
            <a:endParaRPr dirty="0"/>
          </a:p>
        </p:txBody>
      </p:sp>
      <p:sp>
        <p:nvSpPr>
          <p:cNvPr id="277" name="анализ и усиление мест, где больше денег"/>
          <p:cNvSpPr txBox="1"/>
          <p:nvPr/>
        </p:nvSpPr>
        <p:spPr>
          <a:xfrm>
            <a:off x="7862008" y="10853106"/>
            <a:ext cx="118948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278" name="перевести разовый проект в продукт"/>
          <p:cNvSpPr txBox="1"/>
          <p:nvPr/>
        </p:nvSpPr>
        <p:spPr>
          <a:xfrm>
            <a:off x="7798946" y="11725337"/>
            <a:ext cx="104940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разовый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продукт</a:t>
            </a:r>
            <a:endParaRPr dirty="0"/>
          </a:p>
        </p:txBody>
      </p:sp>
      <p:sp>
        <p:nvSpPr>
          <p:cNvPr id="279" name="распределить ответственность"/>
          <p:cNvSpPr txBox="1"/>
          <p:nvPr/>
        </p:nvSpPr>
        <p:spPr>
          <a:xfrm>
            <a:off x="7798946" y="5507032"/>
            <a:ext cx="88633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распределить</a:t>
            </a:r>
            <a:r>
              <a:rPr dirty="0"/>
              <a:t> </a:t>
            </a:r>
            <a:r>
              <a:rPr dirty="0" err="1"/>
              <a:t>ответственность</a:t>
            </a:r>
            <a:endParaRPr dirty="0"/>
          </a:p>
        </p:txBody>
      </p:sp>
      <p:sp>
        <p:nvSpPr>
          <p:cNvPr id="28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нужно поднять эффективность ремесленника"/>
          <p:cNvSpPr txBox="1"/>
          <p:nvPr/>
        </p:nvSpPr>
        <p:spPr>
          <a:xfrm>
            <a:off x="1035886" y="970550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нужно поднять эффективность ремесленника</a:t>
            </a:r>
          </a:p>
        </p:txBody>
      </p:sp>
      <p:sp>
        <p:nvSpPr>
          <p:cNvPr id="282" name="Shape 4937"/>
          <p:cNvSpPr/>
          <p:nvPr/>
        </p:nvSpPr>
        <p:spPr>
          <a:xfrm>
            <a:off x="6943691" y="3145848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3" name="Shape 4937"/>
          <p:cNvSpPr/>
          <p:nvPr/>
        </p:nvSpPr>
        <p:spPr>
          <a:xfrm>
            <a:off x="6943691" y="402381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4" name="Shape 4937"/>
          <p:cNvSpPr/>
          <p:nvPr/>
        </p:nvSpPr>
        <p:spPr>
          <a:xfrm>
            <a:off x="6943691" y="489397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5" name="Shape 4937"/>
          <p:cNvSpPr/>
          <p:nvPr/>
        </p:nvSpPr>
        <p:spPr>
          <a:xfrm>
            <a:off x="6943691" y="576413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6" name="Shape 4937"/>
          <p:cNvSpPr/>
          <p:nvPr/>
        </p:nvSpPr>
        <p:spPr>
          <a:xfrm>
            <a:off x="6943691" y="663429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7" name="Shape 4937"/>
          <p:cNvSpPr/>
          <p:nvPr/>
        </p:nvSpPr>
        <p:spPr>
          <a:xfrm>
            <a:off x="6943691" y="7512263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8" name="Shape 4937"/>
          <p:cNvSpPr/>
          <p:nvPr/>
        </p:nvSpPr>
        <p:spPr>
          <a:xfrm>
            <a:off x="6943691" y="838242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9" name="Shape 4937"/>
          <p:cNvSpPr/>
          <p:nvPr/>
        </p:nvSpPr>
        <p:spPr>
          <a:xfrm>
            <a:off x="6943691" y="925258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0" name="Shape 4937"/>
          <p:cNvSpPr/>
          <p:nvPr/>
        </p:nvSpPr>
        <p:spPr>
          <a:xfrm>
            <a:off x="6943691" y="1012274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1" name="Shape 4937"/>
          <p:cNvSpPr/>
          <p:nvPr/>
        </p:nvSpPr>
        <p:spPr>
          <a:xfrm>
            <a:off x="6943691" y="1099290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2" name="Shape 4937"/>
          <p:cNvSpPr/>
          <p:nvPr/>
        </p:nvSpPr>
        <p:spPr>
          <a:xfrm>
            <a:off x="6943691" y="11863068"/>
            <a:ext cx="768647" cy="75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grpSp>
        <p:nvGrpSpPr>
          <p:cNvPr id="26" name="Сгруппировать">
            <a:extLst>
              <a:ext uri="{FF2B5EF4-FFF2-40B4-BE49-F238E27FC236}">
                <a16:creationId xmlns:a16="http://schemas.microsoft.com/office/drawing/2014/main" id="{2E818019-33BE-8D25-05B9-3F66230C8D6C}"/>
              </a:ext>
            </a:extLst>
          </p:cNvPr>
          <p:cNvGrpSpPr/>
          <p:nvPr/>
        </p:nvGrpSpPr>
        <p:grpSpPr>
          <a:xfrm>
            <a:off x="6943691" y="3130237"/>
            <a:ext cx="788763" cy="788763"/>
            <a:chOff x="0" y="0"/>
            <a:chExt cx="788761" cy="788761"/>
          </a:xfrm>
        </p:grpSpPr>
        <p:sp>
          <p:nvSpPr>
            <p:cNvPr id="27" name="Квадрат">
              <a:extLst>
                <a:ext uri="{FF2B5EF4-FFF2-40B4-BE49-F238E27FC236}">
                  <a16:creationId xmlns:a16="http://schemas.microsoft.com/office/drawing/2014/main" id="{7BA4BE0D-6D24-2354-BF7B-BB4D5EA9CC83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4938">
              <a:extLst>
                <a:ext uri="{FF2B5EF4-FFF2-40B4-BE49-F238E27FC236}">
                  <a16:creationId xmlns:a16="http://schemas.microsoft.com/office/drawing/2014/main" id="{F31CC2BA-9B1A-C992-DD22-4B7872D5B20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29" name="Сгруппировать">
            <a:extLst>
              <a:ext uri="{FF2B5EF4-FFF2-40B4-BE49-F238E27FC236}">
                <a16:creationId xmlns:a16="http://schemas.microsoft.com/office/drawing/2014/main" id="{1177ADEB-F08E-2FE9-8508-6A2926622CDE}"/>
              </a:ext>
            </a:extLst>
          </p:cNvPr>
          <p:cNvGrpSpPr/>
          <p:nvPr/>
        </p:nvGrpSpPr>
        <p:grpSpPr>
          <a:xfrm>
            <a:off x="6938911" y="4005215"/>
            <a:ext cx="788763" cy="788763"/>
            <a:chOff x="0" y="0"/>
            <a:chExt cx="788761" cy="788761"/>
          </a:xfrm>
        </p:grpSpPr>
        <p:sp>
          <p:nvSpPr>
            <p:cNvPr id="30" name="Квадрат">
              <a:extLst>
                <a:ext uri="{FF2B5EF4-FFF2-40B4-BE49-F238E27FC236}">
                  <a16:creationId xmlns:a16="http://schemas.microsoft.com/office/drawing/2014/main" id="{796833C0-59D8-A421-8F86-D36ECC54B494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4938">
              <a:extLst>
                <a:ext uri="{FF2B5EF4-FFF2-40B4-BE49-F238E27FC236}">
                  <a16:creationId xmlns:a16="http://schemas.microsoft.com/office/drawing/2014/main" id="{2823C1DA-9718-5511-4174-67845754172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2" name="Сгруппировать">
            <a:extLst>
              <a:ext uri="{FF2B5EF4-FFF2-40B4-BE49-F238E27FC236}">
                <a16:creationId xmlns:a16="http://schemas.microsoft.com/office/drawing/2014/main" id="{2A9C0128-28AE-5CA3-1D49-F7AC17968BDB}"/>
              </a:ext>
            </a:extLst>
          </p:cNvPr>
          <p:cNvGrpSpPr/>
          <p:nvPr/>
        </p:nvGrpSpPr>
        <p:grpSpPr>
          <a:xfrm>
            <a:off x="6933634" y="4880727"/>
            <a:ext cx="788763" cy="788763"/>
            <a:chOff x="0" y="0"/>
            <a:chExt cx="788761" cy="788761"/>
          </a:xfrm>
        </p:grpSpPr>
        <p:sp>
          <p:nvSpPr>
            <p:cNvPr id="33" name="Квадрат">
              <a:extLst>
                <a:ext uri="{FF2B5EF4-FFF2-40B4-BE49-F238E27FC236}">
                  <a16:creationId xmlns:a16="http://schemas.microsoft.com/office/drawing/2014/main" id="{5AFA63A0-FCB0-1374-10B1-A57921C25840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4938">
              <a:extLst>
                <a:ext uri="{FF2B5EF4-FFF2-40B4-BE49-F238E27FC236}">
                  <a16:creationId xmlns:a16="http://schemas.microsoft.com/office/drawing/2014/main" id="{EA651527-F565-9AA7-6405-154B94C8BE6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5" name="Сгруппировать">
            <a:extLst>
              <a:ext uri="{FF2B5EF4-FFF2-40B4-BE49-F238E27FC236}">
                <a16:creationId xmlns:a16="http://schemas.microsoft.com/office/drawing/2014/main" id="{52A0AFEB-E7E6-5869-535E-6F5EE0D67FF8}"/>
              </a:ext>
            </a:extLst>
          </p:cNvPr>
          <p:cNvGrpSpPr/>
          <p:nvPr/>
        </p:nvGrpSpPr>
        <p:grpSpPr>
          <a:xfrm>
            <a:off x="6943692" y="5751247"/>
            <a:ext cx="788763" cy="788763"/>
            <a:chOff x="0" y="0"/>
            <a:chExt cx="788761" cy="788761"/>
          </a:xfrm>
        </p:grpSpPr>
        <p:sp>
          <p:nvSpPr>
            <p:cNvPr id="36" name="Квадрат">
              <a:extLst>
                <a:ext uri="{FF2B5EF4-FFF2-40B4-BE49-F238E27FC236}">
                  <a16:creationId xmlns:a16="http://schemas.microsoft.com/office/drawing/2014/main" id="{BE832245-1266-9AB6-514B-B5F850A51805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4938">
              <a:extLst>
                <a:ext uri="{FF2B5EF4-FFF2-40B4-BE49-F238E27FC236}">
                  <a16:creationId xmlns:a16="http://schemas.microsoft.com/office/drawing/2014/main" id="{FF87E9CD-0DDC-2DA0-E8D2-091B8E7A4F8E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2647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9" name="как систематизировать?"/>
          <p:cNvSpPr txBox="1"/>
          <p:nvPr/>
        </p:nvSpPr>
        <p:spPr>
          <a:xfrm>
            <a:off x="782127" y="1015440"/>
            <a:ext cx="12835434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 систематизировать? </a:t>
            </a:r>
          </a:p>
        </p:txBody>
      </p:sp>
      <p:sp>
        <p:nvSpPr>
          <p:cNvPr id="490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1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2" name="Shape 1330"/>
          <p:cNvSpPr/>
          <p:nvPr/>
        </p:nvSpPr>
        <p:spPr>
          <a:xfrm>
            <a:off x="10524686" y="7919038"/>
            <a:ext cx="3326642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3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4" name="Философия"/>
          <p:cNvSpPr txBox="1"/>
          <p:nvPr/>
        </p:nvSpPr>
        <p:spPr>
          <a:xfrm>
            <a:off x="2182371" y="7298958"/>
            <a:ext cx="6213791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sp>
        <p:nvSpPr>
          <p:cNvPr id="495" name="Организационная структура"/>
          <p:cNvSpPr txBox="1"/>
          <p:nvPr/>
        </p:nvSpPr>
        <p:spPr>
          <a:xfrm>
            <a:off x="4735973" y="3149094"/>
            <a:ext cx="14912054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</a:p>
        </p:txBody>
      </p:sp>
      <p:sp>
        <p:nvSpPr>
          <p:cNvPr id="496" name="бизнес-процесс"/>
          <p:cNvSpPr txBox="1"/>
          <p:nvPr/>
        </p:nvSpPr>
        <p:spPr>
          <a:xfrm>
            <a:off x="15791088" y="7298958"/>
            <a:ext cx="8354960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</a:t>
            </a:r>
          </a:p>
        </p:txBody>
      </p:sp>
      <p:sp>
        <p:nvSpPr>
          <p:cNvPr id="497" name="стратегический менеджмент"/>
          <p:cNvSpPr txBox="1"/>
          <p:nvPr/>
        </p:nvSpPr>
        <p:spPr>
          <a:xfrm>
            <a:off x="4845400" y="11703306"/>
            <a:ext cx="14693200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стратегический менеджмент</a:t>
            </a:r>
          </a:p>
        </p:txBody>
      </p:sp>
      <p:sp>
        <p:nvSpPr>
          <p:cNvPr id="498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4D983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99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angle 5"/>
          <p:cNvSpPr/>
          <p:nvPr/>
        </p:nvSpPr>
        <p:spPr>
          <a:xfrm>
            <a:off x="786327" y="5675895"/>
            <a:ext cx="26078307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0" name="Rectangle 5"/>
          <p:cNvSpPr/>
          <p:nvPr/>
        </p:nvSpPr>
        <p:spPr>
          <a:xfrm>
            <a:off x="12248259" y="9533091"/>
            <a:ext cx="7733803" cy="3143330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1" name="Rectangle 5"/>
          <p:cNvSpPr/>
          <p:nvPr/>
        </p:nvSpPr>
        <p:spPr>
          <a:xfrm>
            <a:off x="14910144" y="1103079"/>
            <a:ext cx="7733803" cy="4147075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2" name="Rectangle 5"/>
          <p:cNvSpPr/>
          <p:nvPr/>
        </p:nvSpPr>
        <p:spPr>
          <a:xfrm>
            <a:off x="-197335" y="5913726"/>
            <a:ext cx="26078306" cy="31686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3" name="бизнес-…"/>
          <p:cNvSpPr txBox="1"/>
          <p:nvPr/>
        </p:nvSpPr>
        <p:spPr>
          <a:xfrm>
            <a:off x="7032614" y="6282668"/>
            <a:ext cx="5235119" cy="2430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бизнес-</a:t>
            </a:r>
          </a:p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процесс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44" name="Picture Placeholder 1" descr="Picture Placeholder 1"/>
          <p:cNvPicPr>
            <a:picLocks noChangeAspect="1"/>
          </p:cNvPicPr>
          <p:nvPr/>
        </p:nvPicPr>
        <p:blipFill>
          <a:blip r:embed="rId2"/>
          <a:srcRect l="32213" r="32213"/>
          <a:stretch>
            <a:fillRect/>
          </a:stretch>
        </p:blipFill>
        <p:spPr>
          <a:xfrm>
            <a:off x="12651776" y="1494433"/>
            <a:ext cx="9539857" cy="1072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Rectangle 5"/>
          <p:cNvSpPr/>
          <p:nvPr/>
        </p:nvSpPr>
        <p:spPr>
          <a:xfrm>
            <a:off x="11961145" y="6299655"/>
            <a:ext cx="11232552" cy="1938314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7" name="Rectangle 5"/>
          <p:cNvSpPr/>
          <p:nvPr/>
        </p:nvSpPr>
        <p:spPr>
          <a:xfrm>
            <a:off x="7561331" y="6569592"/>
            <a:ext cx="5832805" cy="7195626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8" name="Определение из Википедии:  Бизнес процесс - совокупность взаимосвязанных мероприятий или задач, направленных на создание определённого продукта или услуги для потребителей. В качестве графического описания деятельности применяются блок-схемы бизнес-проце"/>
          <p:cNvSpPr txBox="1"/>
          <p:nvPr/>
        </p:nvSpPr>
        <p:spPr>
          <a:xfrm>
            <a:off x="641510" y="717989"/>
            <a:ext cx="21294671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2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b="1">
                <a:solidFill>
                  <a:srgbClr val="A62A22"/>
                </a:solidFill>
              </a:rPr>
              <a:t>Определение из Википедии: </a:t>
            </a:r>
            <a:br>
              <a:rPr b="1"/>
            </a:br>
            <a:r>
              <a:rPr b="1">
                <a:solidFill>
                  <a:srgbClr val="000000"/>
                </a:solidFill>
              </a:rPr>
              <a:t>Бизнес процесс - </a:t>
            </a:r>
            <a:r>
              <a:rPr>
                <a:solidFill>
                  <a:srgbClr val="000000"/>
                </a:solidFill>
              </a:rPr>
              <a:t>совокупность взаимосвязанных мероприятий или задач, направленных на создание определённого продукта или услуги для потребителей. В качестве графического описания деятельности применяются блок-схемы бизнес-процессов.   </a:t>
            </a:r>
          </a:p>
        </p:txBody>
      </p:sp>
      <p:sp>
        <p:nvSpPr>
          <p:cNvPr id="549" name="Rectangle 5"/>
          <p:cNvSpPr/>
          <p:nvPr/>
        </p:nvSpPr>
        <p:spPr>
          <a:xfrm>
            <a:off x="-197335" y="5787131"/>
            <a:ext cx="26078306" cy="10085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0" name="Rectangle 5"/>
          <p:cNvSpPr/>
          <p:nvPr/>
        </p:nvSpPr>
        <p:spPr>
          <a:xfrm>
            <a:off x="15381502" y="9946979"/>
            <a:ext cx="7814729" cy="4011723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1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085" y="5243316"/>
            <a:ext cx="6849520" cy="8150318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pic>
        <p:nvPicPr>
          <p:cNvPr id="55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3626" y="4279900"/>
            <a:ext cx="7814729" cy="9169883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5"/>
          <p:cNvSpPr/>
          <p:nvPr/>
        </p:nvSpPr>
        <p:spPr>
          <a:xfrm>
            <a:off x="18765346" y="-70584"/>
            <a:ext cx="2714117" cy="10919822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3" name="Rectangle 5"/>
          <p:cNvSpPr/>
          <p:nvPr/>
        </p:nvSpPr>
        <p:spPr>
          <a:xfrm>
            <a:off x="-43903" y="902139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Rectangle 5"/>
          <p:cNvSpPr/>
          <p:nvPr/>
        </p:nvSpPr>
        <p:spPr>
          <a:xfrm>
            <a:off x="16837014" y="-1163322"/>
            <a:ext cx="4263878" cy="116872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2019"/>
          <p:cNvSpPr txBox="1"/>
          <p:nvPr/>
        </p:nvSpPr>
        <p:spPr>
          <a:xfrm>
            <a:off x="3194494" y="4680325"/>
            <a:ext cx="4590289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2019    </a:t>
            </a:r>
          </a:p>
        </p:txBody>
      </p:sp>
      <p:sp>
        <p:nvSpPr>
          <p:cNvPr id="146" name="6%"/>
          <p:cNvSpPr txBox="1"/>
          <p:nvPr/>
        </p:nvSpPr>
        <p:spPr>
          <a:xfrm>
            <a:off x="18061691" y="4537779"/>
            <a:ext cx="2714118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6%  </a:t>
            </a:r>
          </a:p>
        </p:txBody>
      </p:sp>
      <p:sp>
        <p:nvSpPr>
          <p:cNvPr id="147" name="2020"/>
          <p:cNvSpPr txBox="1"/>
          <p:nvPr/>
        </p:nvSpPr>
        <p:spPr>
          <a:xfrm>
            <a:off x="3031537" y="8243671"/>
            <a:ext cx="3528569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2020</a:t>
            </a:r>
          </a:p>
        </p:txBody>
      </p:sp>
      <p:sp>
        <p:nvSpPr>
          <p:cNvPr id="148" name="16%"/>
          <p:cNvSpPr txBox="1"/>
          <p:nvPr/>
        </p:nvSpPr>
        <p:spPr>
          <a:xfrm>
            <a:off x="17678949" y="8048770"/>
            <a:ext cx="2580006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16%</a:t>
            </a:r>
          </a:p>
        </p:txBody>
      </p:sp>
      <p:pic>
        <p:nvPicPr>
          <p:cNvPr id="149" name="лого белый монохром.png" descr="лого белый монохро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99" y="467074"/>
            <a:ext cx="2802706" cy="304966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 5"/>
          <p:cNvSpPr/>
          <p:nvPr/>
        </p:nvSpPr>
        <p:spPr>
          <a:xfrm>
            <a:off x="-385143" y="12636162"/>
            <a:ext cx="25154286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чистая ПРИБЫЛЬ"/>
          <p:cNvSpPr txBox="1"/>
          <p:nvPr/>
        </p:nvSpPr>
        <p:spPr>
          <a:xfrm>
            <a:off x="4152103" y="1236257"/>
            <a:ext cx="12079606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чистая ПРИБЫЛЬ</a:t>
            </a:r>
          </a:p>
        </p:txBody>
      </p:sp>
      <p:sp>
        <p:nvSpPr>
          <p:cNvPr id="152" name="6,6 млн"/>
          <p:cNvSpPr txBox="1"/>
          <p:nvPr/>
        </p:nvSpPr>
        <p:spPr>
          <a:xfrm>
            <a:off x="9028321" y="4633676"/>
            <a:ext cx="5327905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6,6 млн</a:t>
            </a:r>
          </a:p>
        </p:txBody>
      </p:sp>
      <p:sp>
        <p:nvSpPr>
          <p:cNvPr id="153" name="6,7 млн"/>
          <p:cNvSpPr txBox="1"/>
          <p:nvPr/>
        </p:nvSpPr>
        <p:spPr>
          <a:xfrm>
            <a:off x="9034607" y="8243671"/>
            <a:ext cx="5315332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1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dirty="0"/>
              <a:t>6,7 </a:t>
            </a:r>
            <a:r>
              <a:rPr dirty="0" err="1"/>
              <a:t>млн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  <p:bldP spid="153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5" name="Бизнес-процесс - это позвоночник бизнеса"/>
          <p:cNvSpPr txBox="1"/>
          <p:nvPr/>
        </p:nvSpPr>
        <p:spPr>
          <a:xfrm>
            <a:off x="1666221" y="287056"/>
            <a:ext cx="21051558" cy="1918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466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 - это позвоночник бизнеса </a:t>
            </a:r>
          </a:p>
        </p:txBody>
      </p:sp>
      <p:grpSp>
        <p:nvGrpSpPr>
          <p:cNvPr id="558" name="Сгруппировать"/>
          <p:cNvGrpSpPr/>
          <p:nvPr/>
        </p:nvGrpSpPr>
        <p:grpSpPr>
          <a:xfrm>
            <a:off x="17990149" y="3020380"/>
            <a:ext cx="5783450" cy="1503693"/>
            <a:chOff x="0" y="0"/>
            <a:chExt cx="5783448" cy="1503691"/>
          </a:xfrm>
        </p:grpSpPr>
        <p:sp>
          <p:nvSpPr>
            <p:cNvPr id="556" name="Rectangle 5"/>
            <p:cNvSpPr/>
            <p:nvPr/>
          </p:nvSpPr>
          <p:spPr>
            <a:xfrm>
              <a:off x="0" y="0"/>
              <a:ext cx="5783449" cy="1503692"/>
            </a:xfrm>
            <a:prstGeom prst="rect">
              <a:avLst/>
            </a:prstGeom>
            <a:noFill/>
            <a:ln w="38100" cap="flat">
              <a:solidFill>
                <a:srgbClr val="45444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7" name="лидогенерация"/>
            <p:cNvSpPr txBox="1"/>
            <p:nvPr/>
          </p:nvSpPr>
          <p:spPr>
            <a:xfrm>
              <a:off x="1480829" y="389895"/>
              <a:ext cx="3641827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rgbClr val="A62A2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лидогенерация</a:t>
              </a:r>
            </a:p>
          </p:txBody>
        </p:sp>
      </p:grpSp>
      <p:grpSp>
        <p:nvGrpSpPr>
          <p:cNvPr id="561" name="Сгруппировать"/>
          <p:cNvGrpSpPr/>
          <p:nvPr/>
        </p:nvGrpSpPr>
        <p:grpSpPr>
          <a:xfrm>
            <a:off x="17990149" y="4625456"/>
            <a:ext cx="5783450" cy="1785878"/>
            <a:chOff x="0" y="0"/>
            <a:chExt cx="5783448" cy="1785876"/>
          </a:xfrm>
        </p:grpSpPr>
        <p:sp>
          <p:nvSpPr>
            <p:cNvPr id="559" name="Rectangle 5"/>
            <p:cNvSpPr/>
            <p:nvPr/>
          </p:nvSpPr>
          <p:spPr>
            <a:xfrm>
              <a:off x="0" y="0"/>
              <a:ext cx="5783449" cy="1785877"/>
            </a:xfrm>
            <a:prstGeom prst="rect">
              <a:avLst/>
            </a:prstGeom>
            <a:noFill/>
            <a:ln w="38100" cap="flat">
              <a:solidFill>
                <a:srgbClr val="45444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0" name="обработка"/>
            <p:cNvSpPr txBox="1"/>
            <p:nvPr/>
          </p:nvSpPr>
          <p:spPr>
            <a:xfrm>
              <a:off x="2043490" y="545702"/>
              <a:ext cx="2516506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rgbClr val="A62A2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обработка</a:t>
              </a:r>
            </a:p>
          </p:txBody>
        </p:sp>
      </p:grpSp>
      <p:grpSp>
        <p:nvGrpSpPr>
          <p:cNvPr id="564" name="Сгруппировать"/>
          <p:cNvGrpSpPr/>
          <p:nvPr/>
        </p:nvGrpSpPr>
        <p:grpSpPr>
          <a:xfrm>
            <a:off x="17990149" y="6512717"/>
            <a:ext cx="5783450" cy="7062597"/>
            <a:chOff x="0" y="0"/>
            <a:chExt cx="5783448" cy="7062595"/>
          </a:xfrm>
        </p:grpSpPr>
        <p:sp>
          <p:nvSpPr>
            <p:cNvPr id="562" name="Rectangle 5"/>
            <p:cNvSpPr/>
            <p:nvPr/>
          </p:nvSpPr>
          <p:spPr>
            <a:xfrm>
              <a:off x="0" y="0"/>
              <a:ext cx="5783449" cy="7062596"/>
            </a:xfrm>
            <a:prstGeom prst="rect">
              <a:avLst/>
            </a:prstGeom>
            <a:noFill/>
            <a:ln w="38100" cap="flat">
              <a:solidFill>
                <a:srgbClr val="45444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3" name="реализация"/>
            <p:cNvSpPr txBox="1"/>
            <p:nvPr/>
          </p:nvSpPr>
          <p:spPr>
            <a:xfrm>
              <a:off x="1885489" y="2909737"/>
              <a:ext cx="2832507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rgbClr val="A62A2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реализация</a:t>
              </a:r>
            </a:p>
          </p:txBody>
        </p:sp>
      </p:grpSp>
      <p:grpSp>
        <p:nvGrpSpPr>
          <p:cNvPr id="568" name="Сгруппировать"/>
          <p:cNvGrpSpPr/>
          <p:nvPr/>
        </p:nvGrpSpPr>
        <p:grpSpPr>
          <a:xfrm>
            <a:off x="-174576" y="3990151"/>
            <a:ext cx="14959329" cy="2643730"/>
            <a:chOff x="0" y="0"/>
            <a:chExt cx="14959327" cy="2643729"/>
          </a:xfrm>
        </p:grpSpPr>
        <p:sp>
          <p:nvSpPr>
            <p:cNvPr id="565" name="Rectangle 5"/>
            <p:cNvSpPr/>
            <p:nvPr/>
          </p:nvSpPr>
          <p:spPr>
            <a:xfrm>
              <a:off x="2565932" y="819752"/>
              <a:ext cx="12393396" cy="1823978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6" name="Rectangle 5"/>
            <p:cNvSpPr/>
            <p:nvPr/>
          </p:nvSpPr>
          <p:spPr>
            <a:xfrm>
              <a:off x="0" y="0"/>
              <a:ext cx="8746135" cy="144641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7" name="100% результат"/>
            <p:cNvSpPr txBox="1"/>
            <p:nvPr/>
          </p:nvSpPr>
          <p:spPr>
            <a:xfrm>
              <a:off x="1530501" y="266005"/>
              <a:ext cx="7981842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51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100% результат</a:t>
              </a:r>
            </a:p>
          </p:txBody>
        </p:sp>
      </p:grpSp>
      <p:sp>
        <p:nvSpPr>
          <p:cNvPr id="569" name="ДА"/>
          <p:cNvSpPr txBox="1"/>
          <p:nvPr/>
        </p:nvSpPr>
        <p:spPr>
          <a:xfrm>
            <a:off x="6077895" y="5496933"/>
            <a:ext cx="117383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51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ДА</a:t>
            </a:r>
          </a:p>
        </p:txBody>
      </p:sp>
      <p:grpSp>
        <p:nvGrpSpPr>
          <p:cNvPr id="574" name="Сгруппировать"/>
          <p:cNvGrpSpPr/>
          <p:nvPr/>
        </p:nvGrpSpPr>
        <p:grpSpPr>
          <a:xfrm>
            <a:off x="-116278" y="7066119"/>
            <a:ext cx="14959328" cy="5925741"/>
            <a:chOff x="0" y="0"/>
            <a:chExt cx="14959327" cy="5925740"/>
          </a:xfrm>
        </p:grpSpPr>
        <p:sp>
          <p:nvSpPr>
            <p:cNvPr id="570" name="Rectangle 5"/>
            <p:cNvSpPr/>
            <p:nvPr/>
          </p:nvSpPr>
          <p:spPr>
            <a:xfrm>
              <a:off x="2565932" y="819752"/>
              <a:ext cx="12393396" cy="5105989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1" name="Rectangle 5"/>
            <p:cNvSpPr/>
            <p:nvPr/>
          </p:nvSpPr>
          <p:spPr>
            <a:xfrm>
              <a:off x="0" y="0"/>
              <a:ext cx="8746135" cy="144641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2" name="Ответственное лицо"/>
            <p:cNvSpPr txBox="1"/>
            <p:nvPr/>
          </p:nvSpPr>
          <p:spPr>
            <a:xfrm>
              <a:off x="1530501" y="266005"/>
              <a:ext cx="7981842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51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Ответственное лицо</a:t>
              </a:r>
            </a:p>
          </p:txBody>
        </p:sp>
        <p:sp>
          <p:nvSpPr>
            <p:cNvPr id="573" name="ЦО – центральный офис…"/>
            <p:cNvSpPr txBox="1"/>
            <p:nvPr/>
          </p:nvSpPr>
          <p:spPr>
            <a:xfrm>
              <a:off x="2886056" y="1878650"/>
              <a:ext cx="11636552" cy="3543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51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ЦО – центральный офис </a:t>
              </a:r>
            </a:p>
            <a:p>
              <a:pPr algn="l" defTabSz="457200">
                <a:defRPr sz="51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Пр. – продажник</a:t>
              </a:r>
            </a:p>
            <a:p>
              <a:pPr algn="l" defTabSz="457200">
                <a:defRPr sz="51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Орг. – организатор </a:t>
              </a:r>
            </a:p>
            <a:p>
              <a:pPr algn="l" defTabSz="457200">
                <a:defRPr sz="5100" b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Олп. – ответственное лицо на площадке</a:t>
              </a:r>
              <a:endParaRPr sz="1200">
                <a:solidFill>
                  <a:srgbClr val="000000"/>
                </a:solidFill>
              </a:endParaRPr>
            </a:p>
          </p:txBody>
        </p:sp>
      </p:grpSp>
      <p:pic>
        <p:nvPicPr>
          <p:cNvPr id="57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49" y="1970938"/>
            <a:ext cx="3508080" cy="12068838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/    НЕТ"/>
          <p:cNvSpPr txBox="1"/>
          <p:nvPr/>
        </p:nvSpPr>
        <p:spPr>
          <a:xfrm>
            <a:off x="7149684" y="5496933"/>
            <a:ext cx="287674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  /    НЕТ     </a:t>
            </a:r>
          </a:p>
        </p:txBody>
      </p:sp>
      <p:sp>
        <p:nvSpPr>
          <p:cNvPr id="577" name="/     ДА, НО…"/>
          <p:cNvSpPr txBox="1"/>
          <p:nvPr/>
        </p:nvSpPr>
        <p:spPr>
          <a:xfrm>
            <a:off x="9769634" y="5496933"/>
            <a:ext cx="351148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/     ДА, НО…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" grpId="0" animBg="1" advAuto="0"/>
      <p:bldP spid="561" grpId="0" animBg="1" advAuto="0"/>
      <p:bldP spid="564" grpId="0" animBg="1" advAuto="0"/>
      <p:bldP spid="568" grpId="0" animBg="1" advAuto="0"/>
      <p:bldP spid="569" grpId="0" animBg="1" advAuto="0"/>
      <p:bldP spid="574" grpId="0" animBg="1" advAuto="0"/>
      <p:bldP spid="576" grpId="0" animBg="1" advAuto="0"/>
      <p:bldP spid="57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ctangle 5"/>
          <p:cNvSpPr/>
          <p:nvPr/>
        </p:nvSpPr>
        <p:spPr>
          <a:xfrm>
            <a:off x="4453751" y="12314022"/>
            <a:ext cx="21433972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0" name="Rectangle 5"/>
          <p:cNvSpPr/>
          <p:nvPr/>
        </p:nvSpPr>
        <p:spPr>
          <a:xfrm>
            <a:off x="-614212" y="-408384"/>
            <a:ext cx="21433972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81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25" y="825438"/>
            <a:ext cx="24019150" cy="12065124"/>
          </a:xfrm>
          <a:prstGeom prst="rect">
            <a:avLst/>
          </a:prstGeom>
          <a:ln w="12700">
            <a:miter lim="400000"/>
          </a:ln>
          <a:effectLst>
            <a:outerShdw blurRad="228600" dist="98428" dir="2220000" rotWithShape="0">
              <a:srgbClr val="000000"/>
            </a:outerShdw>
          </a:effectLst>
        </p:spPr>
      </p:pic>
      <p:sp>
        <p:nvSpPr>
          <p:cNvPr id="582" name="Прямоугольник"/>
          <p:cNvSpPr/>
          <p:nvPr/>
        </p:nvSpPr>
        <p:spPr>
          <a:xfrm>
            <a:off x="5963838" y="7039511"/>
            <a:ext cx="1811339" cy="309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3" name="instagram"/>
          <p:cNvSpPr txBox="1"/>
          <p:nvPr/>
        </p:nvSpPr>
        <p:spPr>
          <a:xfrm>
            <a:off x="6033568" y="6881523"/>
            <a:ext cx="1697280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AE3A8A"/>
                </a:solidFill>
              </a:defRPr>
            </a:lvl1pPr>
          </a:lstStyle>
          <a:p>
            <a:r>
              <a:t>instagram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89AF13-531F-3845-A83F-9D0105400B94}"/>
              </a:ext>
            </a:extLst>
          </p:cNvPr>
          <p:cNvSpPr/>
          <p:nvPr/>
        </p:nvSpPr>
        <p:spPr>
          <a:xfrm>
            <a:off x="5602048" y="6847311"/>
            <a:ext cx="256032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D11984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ВК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Rectangle 5"/>
          <p:cNvSpPr/>
          <p:nvPr/>
        </p:nvSpPr>
        <p:spPr>
          <a:xfrm>
            <a:off x="4453751" y="3760834"/>
            <a:ext cx="17444593" cy="104417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6" name="Rectangle 5"/>
          <p:cNvSpPr/>
          <p:nvPr/>
        </p:nvSpPr>
        <p:spPr>
          <a:xfrm>
            <a:off x="2538212" y="-408384"/>
            <a:ext cx="18281548" cy="8603747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8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26" y="224724"/>
            <a:ext cx="18281548" cy="12935507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Rectangle 5"/>
          <p:cNvSpPr/>
          <p:nvPr/>
        </p:nvSpPr>
        <p:spPr>
          <a:xfrm>
            <a:off x="-1607148" y="-161077"/>
            <a:ext cx="2260214" cy="1448021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9" name="Rectangle 5"/>
          <p:cNvSpPr/>
          <p:nvPr/>
        </p:nvSpPr>
        <p:spPr>
          <a:xfrm>
            <a:off x="23404270" y="-547631"/>
            <a:ext cx="2260215" cy="14480217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 5"/>
          <p:cNvSpPr/>
          <p:nvPr/>
        </p:nvSpPr>
        <p:spPr>
          <a:xfrm>
            <a:off x="285750" y="54451"/>
            <a:ext cx="9488167" cy="8603746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2" name="Rectangle 5"/>
          <p:cNvSpPr/>
          <p:nvPr/>
        </p:nvSpPr>
        <p:spPr>
          <a:xfrm>
            <a:off x="600311" y="1135766"/>
            <a:ext cx="26078307" cy="2479533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3" name="Прямоугольник"/>
          <p:cNvSpPr/>
          <p:nvPr/>
        </p:nvSpPr>
        <p:spPr>
          <a:xfrm>
            <a:off x="634097" y="360425"/>
            <a:ext cx="15274010" cy="12995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9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91" y="960368"/>
            <a:ext cx="14375483" cy="11883062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пример построения бизнес-процесса"/>
          <p:cNvSpPr txBox="1"/>
          <p:nvPr/>
        </p:nvSpPr>
        <p:spPr>
          <a:xfrm>
            <a:off x="9544381" y="6515099"/>
            <a:ext cx="529523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666" b="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пример построения бизнес-процесса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596" name="пример построения…"/>
          <p:cNvSpPr txBox="1"/>
          <p:nvPr/>
        </p:nvSpPr>
        <p:spPr>
          <a:xfrm>
            <a:off x="16588590" y="1679758"/>
            <a:ext cx="678751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5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пример построения </a:t>
            </a:r>
          </a:p>
          <a:p>
            <a:pPr defTabSz="457200">
              <a:defRPr sz="50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бизнес-процесса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97" name="На этапе создания бизнес-процесса можно сразу заложить необходимые  шаблоны:"/>
          <p:cNvSpPr txBox="1"/>
          <p:nvPr/>
        </p:nvSpPr>
        <p:spPr>
          <a:xfrm>
            <a:off x="15920032" y="4258530"/>
            <a:ext cx="812463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На этапе создания бизнес-процесса</a:t>
            </a:r>
            <a:br/>
            <a:r>
              <a:t>можно сразу заложить необходимые </a:t>
            </a:r>
            <a:br/>
            <a:r>
              <a:t>шаблоны:</a:t>
            </a:r>
          </a:p>
        </p:txBody>
      </p:sp>
      <p:sp>
        <p:nvSpPr>
          <p:cNvPr id="598" name="СКРИПТЫ"/>
          <p:cNvSpPr txBox="1"/>
          <p:nvPr/>
        </p:nvSpPr>
        <p:spPr>
          <a:xfrm>
            <a:off x="15920032" y="6731368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СКРИПТЫ</a:t>
            </a:r>
          </a:p>
        </p:txBody>
      </p:sp>
      <p:sp>
        <p:nvSpPr>
          <p:cNvPr id="599" name="РЕГЛАМЕНТ"/>
          <p:cNvSpPr txBox="1"/>
          <p:nvPr/>
        </p:nvSpPr>
        <p:spPr>
          <a:xfrm>
            <a:off x="15920032" y="7742601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РЕГЛАМЕНТ</a:t>
            </a:r>
          </a:p>
        </p:txBody>
      </p:sp>
      <p:sp>
        <p:nvSpPr>
          <p:cNvPr id="600" name="ТЕХНОЛОГИЧЕСКАЯ КАРТА"/>
          <p:cNvSpPr txBox="1"/>
          <p:nvPr/>
        </p:nvSpPr>
        <p:spPr>
          <a:xfrm>
            <a:off x="15920032" y="8855433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ТЕХНОЛОГИЧЕСКАЯ КАРТА</a:t>
            </a:r>
          </a:p>
        </p:txBody>
      </p:sp>
      <p:sp>
        <p:nvSpPr>
          <p:cNvPr id="601" name="СОПРОВОДИТЕЛЬНОЕ ПИСЬМО"/>
          <p:cNvSpPr txBox="1"/>
          <p:nvPr/>
        </p:nvSpPr>
        <p:spPr>
          <a:xfrm>
            <a:off x="15920032" y="9866666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СОПРОВОДИТЕЛЬНОЕ ПИСЬМО </a:t>
            </a:r>
          </a:p>
        </p:txBody>
      </p:sp>
      <p:sp>
        <p:nvSpPr>
          <p:cNvPr id="602" name="СМЕТА"/>
          <p:cNvSpPr txBox="1"/>
          <p:nvPr/>
        </p:nvSpPr>
        <p:spPr>
          <a:xfrm>
            <a:off x="15920032" y="10903298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СМЕТА</a:t>
            </a:r>
          </a:p>
        </p:txBody>
      </p:sp>
      <p:sp>
        <p:nvSpPr>
          <p:cNvPr id="603" name="ДОГОВОР"/>
          <p:cNvSpPr txBox="1"/>
          <p:nvPr/>
        </p:nvSpPr>
        <p:spPr>
          <a:xfrm>
            <a:off x="15920032" y="11939931"/>
            <a:ext cx="81246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ДОГОВОР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0" animBg="1" advAuto="0"/>
      <p:bldP spid="599" grpId="0" animBg="1" advAuto="0"/>
      <p:bldP spid="600" grpId="0" animBg="1" advAuto="0"/>
      <p:bldP spid="601" grpId="0" animBg="1" advAuto="0"/>
      <p:bldP spid="602" grpId="0" animBg="1" advAuto="0"/>
      <p:bldP spid="603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angle 5"/>
          <p:cNvSpPr/>
          <p:nvPr/>
        </p:nvSpPr>
        <p:spPr>
          <a:xfrm>
            <a:off x="5561669" y="5208824"/>
            <a:ext cx="9488168" cy="8603746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6" name="Rectangle 5"/>
          <p:cNvSpPr/>
          <p:nvPr/>
        </p:nvSpPr>
        <p:spPr>
          <a:xfrm>
            <a:off x="-291629" y="-124180"/>
            <a:ext cx="24967258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0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239" y="1846028"/>
            <a:ext cx="11627902" cy="11515663"/>
          </a:xfrm>
          <a:prstGeom prst="rect">
            <a:avLst/>
          </a:prstGeom>
          <a:ln w="12700">
            <a:miter lim="400000"/>
          </a:ln>
          <a:effectLst>
            <a:outerShdw blurRad="228600" dist="98428" dir="2238699" rotWithShape="0">
              <a:srgbClr val="000000"/>
            </a:outerShdw>
          </a:effectLst>
        </p:spPr>
      </p:pic>
      <p:sp>
        <p:nvSpPr>
          <p:cNvPr id="608" name="Точки дополнительного контроля"/>
          <p:cNvSpPr txBox="1"/>
          <p:nvPr/>
        </p:nvSpPr>
        <p:spPr>
          <a:xfrm>
            <a:off x="4492904" y="514023"/>
            <a:ext cx="15398192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9400"/>
              </a:lnSpc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Точки дополнительного контроля</a:t>
            </a:r>
          </a:p>
        </p:txBody>
      </p:sp>
      <p:grpSp>
        <p:nvGrpSpPr>
          <p:cNvPr id="614" name="Сгруппировать"/>
          <p:cNvGrpSpPr/>
          <p:nvPr/>
        </p:nvGrpSpPr>
        <p:grpSpPr>
          <a:xfrm>
            <a:off x="17838283" y="3831611"/>
            <a:ext cx="6414653" cy="8630847"/>
            <a:chOff x="0" y="0"/>
            <a:chExt cx="6414652" cy="8630846"/>
          </a:xfrm>
        </p:grpSpPr>
        <p:sp>
          <p:nvSpPr>
            <p:cNvPr id="609" name="ВОРОНКА ПРОДАЖ"/>
            <p:cNvSpPr txBox="1"/>
            <p:nvPr/>
          </p:nvSpPr>
          <p:spPr>
            <a:xfrm>
              <a:off x="649794" y="0"/>
              <a:ext cx="5115065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45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ВОРОНКА ПРОДАЖ</a:t>
              </a:r>
            </a:p>
          </p:txBody>
        </p:sp>
        <p:sp>
          <p:nvSpPr>
            <p:cNvPr id="610" name="Freeform 8"/>
            <p:cNvSpPr/>
            <p:nvPr/>
          </p:nvSpPr>
          <p:spPr>
            <a:xfrm rot="10800000">
              <a:off x="1803586" y="7800395"/>
              <a:ext cx="2807481" cy="830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167" y="0"/>
                  </a:lnTo>
                  <a:lnTo>
                    <a:pt x="17449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21212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611" name="Freeform 10"/>
            <p:cNvSpPr/>
            <p:nvPr/>
          </p:nvSpPr>
          <p:spPr>
            <a:xfrm rot="10800000">
              <a:off x="1258926" y="6052933"/>
              <a:ext cx="3896802" cy="842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025" y="0"/>
                  </a:lnTo>
                  <a:lnTo>
                    <a:pt x="18575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7484A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612" name="Freeform 12"/>
            <p:cNvSpPr/>
            <p:nvPr/>
          </p:nvSpPr>
          <p:spPr>
            <a:xfrm rot="10800000">
              <a:off x="715280" y="4305303"/>
              <a:ext cx="4984092" cy="84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65" y="0"/>
                  </a:lnTo>
                  <a:lnTo>
                    <a:pt x="19235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  <p:sp>
          <p:nvSpPr>
            <p:cNvPr id="613" name="Freeform 12"/>
            <p:cNvSpPr/>
            <p:nvPr/>
          </p:nvSpPr>
          <p:spPr>
            <a:xfrm rot="10800000">
              <a:off x="-1" y="2322382"/>
              <a:ext cx="6414654" cy="108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365" y="0"/>
                  </a:lnTo>
                  <a:lnTo>
                    <a:pt x="19235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4ABB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solidFill>
                    <a:srgbClr val="7D7D7D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/>
            </a:p>
          </p:txBody>
        </p:sp>
      </p:grpSp>
      <p:sp>
        <p:nvSpPr>
          <p:cNvPr id="615" name="100"/>
          <p:cNvSpPr txBox="1"/>
          <p:nvPr/>
        </p:nvSpPr>
        <p:spPr>
          <a:xfrm>
            <a:off x="18488077" y="5379522"/>
            <a:ext cx="511506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A62A2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100</a:t>
            </a:r>
          </a:p>
        </p:txBody>
      </p:sp>
      <p:sp>
        <p:nvSpPr>
          <p:cNvPr id="616" name="70"/>
          <p:cNvSpPr txBox="1"/>
          <p:nvPr/>
        </p:nvSpPr>
        <p:spPr>
          <a:xfrm>
            <a:off x="18488077" y="7197459"/>
            <a:ext cx="511506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A62A2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70</a:t>
            </a:r>
          </a:p>
        </p:txBody>
      </p:sp>
      <p:sp>
        <p:nvSpPr>
          <p:cNvPr id="617" name="60"/>
          <p:cNvSpPr txBox="1"/>
          <p:nvPr/>
        </p:nvSpPr>
        <p:spPr>
          <a:xfrm>
            <a:off x="18488077" y="9104297"/>
            <a:ext cx="511506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A62A2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60</a:t>
            </a:r>
          </a:p>
        </p:txBody>
      </p:sp>
      <p:sp>
        <p:nvSpPr>
          <p:cNvPr id="618" name="45"/>
          <p:cNvSpPr txBox="1"/>
          <p:nvPr/>
        </p:nvSpPr>
        <p:spPr>
          <a:xfrm>
            <a:off x="18488077" y="10828919"/>
            <a:ext cx="511506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A62A2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45</a:t>
            </a:r>
          </a:p>
        </p:txBody>
      </p:sp>
      <p:grpSp>
        <p:nvGrpSpPr>
          <p:cNvPr id="621" name="Сгруппировать"/>
          <p:cNvGrpSpPr/>
          <p:nvPr/>
        </p:nvGrpSpPr>
        <p:grpSpPr>
          <a:xfrm>
            <a:off x="-950179" y="4839392"/>
            <a:ext cx="13732511" cy="1924286"/>
            <a:chOff x="0" y="0"/>
            <a:chExt cx="13732510" cy="1924284"/>
          </a:xfrm>
        </p:grpSpPr>
        <p:sp>
          <p:nvSpPr>
            <p:cNvPr id="619" name="ОБРАЩЕНИЯ"/>
            <p:cNvSpPr txBox="1"/>
            <p:nvPr/>
          </p:nvSpPr>
          <p:spPr>
            <a:xfrm>
              <a:off x="0" y="1007313"/>
              <a:ext cx="8124629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3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ОБРАЩЕНИЯ</a:t>
              </a:r>
            </a:p>
          </p:txBody>
        </p:sp>
        <p:sp>
          <p:nvSpPr>
            <p:cNvPr id="620" name="Кружок"/>
            <p:cNvSpPr/>
            <p:nvPr/>
          </p:nvSpPr>
          <p:spPr>
            <a:xfrm>
              <a:off x="11808225" y="0"/>
              <a:ext cx="1924286" cy="1924285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24" name="Сгруппировать"/>
          <p:cNvGrpSpPr/>
          <p:nvPr/>
        </p:nvGrpSpPr>
        <p:grpSpPr>
          <a:xfrm>
            <a:off x="-950179" y="6977901"/>
            <a:ext cx="13732511" cy="1924285"/>
            <a:chOff x="0" y="0"/>
            <a:chExt cx="13732510" cy="1924284"/>
          </a:xfrm>
        </p:grpSpPr>
        <p:sp>
          <p:nvSpPr>
            <p:cNvPr id="622" name="ВСТРЕЧА"/>
            <p:cNvSpPr txBox="1"/>
            <p:nvPr/>
          </p:nvSpPr>
          <p:spPr>
            <a:xfrm>
              <a:off x="0" y="551641"/>
              <a:ext cx="8124629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3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ВСТРЕЧА</a:t>
              </a:r>
            </a:p>
          </p:txBody>
        </p:sp>
        <p:sp>
          <p:nvSpPr>
            <p:cNvPr id="623" name="Кружок"/>
            <p:cNvSpPr/>
            <p:nvPr/>
          </p:nvSpPr>
          <p:spPr>
            <a:xfrm>
              <a:off x="11808225" y="0"/>
              <a:ext cx="1924286" cy="1924285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27" name="Сгруппировать"/>
          <p:cNvGrpSpPr/>
          <p:nvPr/>
        </p:nvGrpSpPr>
        <p:grpSpPr>
          <a:xfrm>
            <a:off x="-950179" y="9173559"/>
            <a:ext cx="13443764" cy="1346791"/>
            <a:chOff x="0" y="0"/>
            <a:chExt cx="13443762" cy="1346789"/>
          </a:xfrm>
        </p:grpSpPr>
        <p:sp>
          <p:nvSpPr>
            <p:cNvPr id="625" name="СМЕТА…"/>
            <p:cNvSpPr txBox="1"/>
            <p:nvPr/>
          </p:nvSpPr>
          <p:spPr>
            <a:xfrm>
              <a:off x="0" y="38819"/>
              <a:ext cx="8124629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sz="3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СМЕТА</a:t>
              </a:r>
            </a:p>
            <a:p>
              <a:pPr defTabSz="457200">
                <a:defRPr sz="3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(ПРОСЧЕТ/КП)</a:t>
              </a:r>
            </a:p>
          </p:txBody>
        </p:sp>
        <p:sp>
          <p:nvSpPr>
            <p:cNvPr id="626" name="Кружок"/>
            <p:cNvSpPr/>
            <p:nvPr/>
          </p:nvSpPr>
          <p:spPr>
            <a:xfrm>
              <a:off x="12096973" y="0"/>
              <a:ext cx="1346790" cy="1346790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30" name="Сгруппировать"/>
          <p:cNvGrpSpPr/>
          <p:nvPr/>
        </p:nvGrpSpPr>
        <p:grpSpPr>
          <a:xfrm>
            <a:off x="-950179" y="11322236"/>
            <a:ext cx="13592269" cy="1929933"/>
            <a:chOff x="0" y="0"/>
            <a:chExt cx="13592267" cy="1929931"/>
          </a:xfrm>
        </p:grpSpPr>
        <p:sp>
          <p:nvSpPr>
            <p:cNvPr id="628" name="СДЕЛКА"/>
            <p:cNvSpPr txBox="1"/>
            <p:nvPr/>
          </p:nvSpPr>
          <p:spPr>
            <a:xfrm>
              <a:off x="0" y="-1"/>
              <a:ext cx="8124629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3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СДЕЛКА</a:t>
              </a:r>
            </a:p>
          </p:txBody>
        </p:sp>
        <p:sp>
          <p:nvSpPr>
            <p:cNvPr id="629" name="Кружок"/>
            <p:cNvSpPr/>
            <p:nvPr/>
          </p:nvSpPr>
          <p:spPr>
            <a:xfrm>
              <a:off x="11948469" y="286133"/>
              <a:ext cx="1643799" cy="1643799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40" name="Сгруппировать"/>
          <p:cNvGrpSpPr/>
          <p:nvPr/>
        </p:nvGrpSpPr>
        <p:grpSpPr>
          <a:xfrm>
            <a:off x="7836200" y="2257164"/>
            <a:ext cx="7104339" cy="2927588"/>
            <a:chOff x="0" y="0"/>
            <a:chExt cx="7104337" cy="2927586"/>
          </a:xfrm>
        </p:grpSpPr>
        <p:sp>
          <p:nvSpPr>
            <p:cNvPr id="631" name="Кружок"/>
            <p:cNvSpPr/>
            <p:nvPr/>
          </p:nvSpPr>
          <p:spPr>
            <a:xfrm>
              <a:off x="2108280" y="0"/>
              <a:ext cx="1346791" cy="1346790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2" name="Кружок"/>
            <p:cNvSpPr/>
            <p:nvPr/>
          </p:nvSpPr>
          <p:spPr>
            <a:xfrm>
              <a:off x="0" y="217318"/>
              <a:ext cx="1346790" cy="1346791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3" name="Кружок"/>
            <p:cNvSpPr/>
            <p:nvPr/>
          </p:nvSpPr>
          <p:spPr>
            <a:xfrm>
              <a:off x="1148685" y="0"/>
              <a:ext cx="1346791" cy="1346790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4" name="Кружок"/>
            <p:cNvSpPr/>
            <p:nvPr/>
          </p:nvSpPr>
          <p:spPr>
            <a:xfrm>
              <a:off x="3310594" y="128418"/>
              <a:ext cx="1346790" cy="1346791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5" name="Кружок"/>
            <p:cNvSpPr/>
            <p:nvPr/>
          </p:nvSpPr>
          <p:spPr>
            <a:xfrm>
              <a:off x="4462097" y="217318"/>
              <a:ext cx="1346791" cy="1346791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6" name="Кружок"/>
            <p:cNvSpPr/>
            <p:nvPr/>
          </p:nvSpPr>
          <p:spPr>
            <a:xfrm>
              <a:off x="5757547" y="39464"/>
              <a:ext cx="1346791" cy="1346790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7" name="Кружок"/>
            <p:cNvSpPr/>
            <p:nvPr/>
          </p:nvSpPr>
          <p:spPr>
            <a:xfrm>
              <a:off x="5757547" y="1524137"/>
              <a:ext cx="1346791" cy="1346790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8" name="Кружок"/>
            <p:cNvSpPr/>
            <p:nvPr/>
          </p:nvSpPr>
          <p:spPr>
            <a:xfrm>
              <a:off x="926080" y="1580796"/>
              <a:ext cx="1346791" cy="1346791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9" name="Кружок"/>
            <p:cNvSpPr/>
            <p:nvPr/>
          </p:nvSpPr>
          <p:spPr>
            <a:xfrm>
              <a:off x="4299267" y="1673804"/>
              <a:ext cx="980438" cy="980438"/>
            </a:xfrm>
            <a:prstGeom prst="ellips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 animBg="1" advAuto="0"/>
      <p:bldP spid="615" grpId="0" animBg="1" advAuto="0"/>
      <p:bldP spid="616" grpId="0" animBg="1" advAuto="0"/>
      <p:bldP spid="617" grpId="0" animBg="1" advAuto="0"/>
      <p:bldP spid="618" grpId="0" animBg="1" advAuto="0"/>
      <p:bldP spid="621" grpId="0" animBg="1" advAuto="0"/>
      <p:bldP spid="624" grpId="0" animBg="1" advAuto="0"/>
      <p:bldP spid="627" grpId="0" animBg="1" advAuto="0"/>
      <p:bldP spid="630" grpId="0" animBg="1" advAuto="0"/>
      <p:bldP spid="640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разить философией"/>
          <p:cNvSpPr txBox="1"/>
          <p:nvPr/>
        </p:nvSpPr>
        <p:spPr>
          <a:xfrm>
            <a:off x="7768273" y="3146901"/>
            <a:ext cx="63919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заразить</a:t>
            </a:r>
            <a:r>
              <a:rPr dirty="0"/>
              <a:t> </a:t>
            </a:r>
            <a:r>
              <a:rPr dirty="0" err="1"/>
              <a:t>философией</a:t>
            </a:r>
            <a:endParaRPr dirty="0"/>
          </a:p>
        </p:txBody>
      </p:sp>
      <p:sp>
        <p:nvSpPr>
          <p:cNvPr id="270" name="перераспределить задачи"/>
          <p:cNvSpPr txBox="1"/>
          <p:nvPr/>
        </p:nvSpPr>
        <p:spPr>
          <a:xfrm>
            <a:off x="7798946" y="6425940"/>
            <a:ext cx="74529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перераспределить</a:t>
            </a:r>
            <a:r>
              <a:rPr dirty="0"/>
              <a:t> </a:t>
            </a:r>
            <a:r>
              <a:rPr dirty="0" err="1"/>
              <a:t>задачи</a:t>
            </a:r>
            <a:endParaRPr dirty="0"/>
          </a:p>
        </p:txBody>
      </p:sp>
      <p:sp>
        <p:nvSpPr>
          <p:cNvPr id="271" name="делегировать, не поручить"/>
          <p:cNvSpPr txBox="1"/>
          <p:nvPr/>
        </p:nvSpPr>
        <p:spPr>
          <a:xfrm>
            <a:off x="7798946" y="3948747"/>
            <a:ext cx="7813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делегировать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поручить</a:t>
            </a:r>
            <a:r>
              <a:rPr dirty="0"/>
              <a:t> </a:t>
            </a:r>
          </a:p>
        </p:txBody>
      </p:sp>
      <p:sp>
        <p:nvSpPr>
          <p:cNvPr id="272" name="отдать профессионалам на сторону"/>
          <p:cNvSpPr txBox="1"/>
          <p:nvPr/>
        </p:nvSpPr>
        <p:spPr>
          <a:xfrm>
            <a:off x="7798946" y="7307361"/>
            <a:ext cx="101288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отдать</a:t>
            </a:r>
            <a:r>
              <a:rPr dirty="0"/>
              <a:t> </a:t>
            </a:r>
            <a:r>
              <a:rPr dirty="0" err="1"/>
              <a:t>профессионалам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сторону</a:t>
            </a:r>
            <a:endParaRPr dirty="0"/>
          </a:p>
        </p:txBody>
      </p:sp>
      <p:sp>
        <p:nvSpPr>
          <p:cNvPr id="273" name="упростить"/>
          <p:cNvSpPr txBox="1"/>
          <p:nvPr/>
        </p:nvSpPr>
        <p:spPr>
          <a:xfrm>
            <a:off x="7862008" y="8226269"/>
            <a:ext cx="29965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упростить</a:t>
            </a:r>
            <a:endParaRPr dirty="0"/>
          </a:p>
        </p:txBody>
      </p:sp>
      <p:sp>
        <p:nvSpPr>
          <p:cNvPr id="274" name="нанять сотрудников"/>
          <p:cNvSpPr txBox="1"/>
          <p:nvPr/>
        </p:nvSpPr>
        <p:spPr>
          <a:xfrm>
            <a:off x="7798946" y="4728487"/>
            <a:ext cx="577469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нанять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</p:txBody>
      </p:sp>
      <p:sp>
        <p:nvSpPr>
          <p:cNvPr id="275" name="автоматизировать"/>
          <p:cNvSpPr txBox="1"/>
          <p:nvPr/>
        </p:nvSpPr>
        <p:spPr>
          <a:xfrm>
            <a:off x="7862008" y="9178434"/>
            <a:ext cx="53155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автоматизировать</a:t>
            </a:r>
            <a:endParaRPr dirty="0"/>
          </a:p>
        </p:txBody>
      </p:sp>
      <p:sp>
        <p:nvSpPr>
          <p:cNvPr id="276" name="шаблонировать одинаковые действия"/>
          <p:cNvSpPr txBox="1"/>
          <p:nvPr/>
        </p:nvSpPr>
        <p:spPr>
          <a:xfrm>
            <a:off x="7798946" y="10050665"/>
            <a:ext cx="10861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шаблонировать</a:t>
            </a:r>
            <a:r>
              <a:rPr dirty="0"/>
              <a:t> </a:t>
            </a:r>
            <a:r>
              <a:rPr dirty="0" err="1"/>
              <a:t>одинаковые</a:t>
            </a:r>
            <a:r>
              <a:rPr dirty="0"/>
              <a:t> </a:t>
            </a:r>
            <a:r>
              <a:rPr dirty="0" err="1"/>
              <a:t>действия</a:t>
            </a:r>
            <a:endParaRPr dirty="0"/>
          </a:p>
        </p:txBody>
      </p:sp>
      <p:sp>
        <p:nvSpPr>
          <p:cNvPr id="277" name="анализ и усиление мест, где больше денег"/>
          <p:cNvSpPr txBox="1"/>
          <p:nvPr/>
        </p:nvSpPr>
        <p:spPr>
          <a:xfrm>
            <a:off x="7862008" y="10853106"/>
            <a:ext cx="118948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278" name="перевести разовый проект в продукт"/>
          <p:cNvSpPr txBox="1"/>
          <p:nvPr/>
        </p:nvSpPr>
        <p:spPr>
          <a:xfrm>
            <a:off x="7798946" y="11725337"/>
            <a:ext cx="104940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разовый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продукт</a:t>
            </a:r>
            <a:endParaRPr dirty="0"/>
          </a:p>
        </p:txBody>
      </p:sp>
      <p:sp>
        <p:nvSpPr>
          <p:cNvPr id="279" name="распределить ответственность"/>
          <p:cNvSpPr txBox="1"/>
          <p:nvPr/>
        </p:nvSpPr>
        <p:spPr>
          <a:xfrm>
            <a:off x="7798946" y="5507032"/>
            <a:ext cx="88633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распределить</a:t>
            </a:r>
            <a:r>
              <a:rPr dirty="0"/>
              <a:t> </a:t>
            </a:r>
            <a:r>
              <a:rPr dirty="0" err="1"/>
              <a:t>ответственность</a:t>
            </a:r>
            <a:endParaRPr dirty="0"/>
          </a:p>
        </p:txBody>
      </p:sp>
      <p:sp>
        <p:nvSpPr>
          <p:cNvPr id="28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нужно поднять эффективность ремесленника"/>
          <p:cNvSpPr txBox="1"/>
          <p:nvPr/>
        </p:nvSpPr>
        <p:spPr>
          <a:xfrm>
            <a:off x="1035886" y="970550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нужно поднять эффективность ремесленника</a:t>
            </a:r>
          </a:p>
        </p:txBody>
      </p:sp>
      <p:sp>
        <p:nvSpPr>
          <p:cNvPr id="282" name="Shape 4937"/>
          <p:cNvSpPr/>
          <p:nvPr/>
        </p:nvSpPr>
        <p:spPr>
          <a:xfrm>
            <a:off x="6943691" y="3145848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3" name="Shape 4937"/>
          <p:cNvSpPr/>
          <p:nvPr/>
        </p:nvSpPr>
        <p:spPr>
          <a:xfrm>
            <a:off x="6943691" y="402381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4" name="Shape 4937"/>
          <p:cNvSpPr/>
          <p:nvPr/>
        </p:nvSpPr>
        <p:spPr>
          <a:xfrm>
            <a:off x="6943691" y="489397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5" name="Shape 4937"/>
          <p:cNvSpPr/>
          <p:nvPr/>
        </p:nvSpPr>
        <p:spPr>
          <a:xfrm>
            <a:off x="6943691" y="576413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6" name="Shape 4937"/>
          <p:cNvSpPr/>
          <p:nvPr/>
        </p:nvSpPr>
        <p:spPr>
          <a:xfrm>
            <a:off x="6943691" y="663429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7" name="Shape 4937"/>
          <p:cNvSpPr/>
          <p:nvPr/>
        </p:nvSpPr>
        <p:spPr>
          <a:xfrm>
            <a:off x="6943691" y="7512263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8" name="Shape 4937"/>
          <p:cNvSpPr/>
          <p:nvPr/>
        </p:nvSpPr>
        <p:spPr>
          <a:xfrm>
            <a:off x="6943691" y="838242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9" name="Shape 4937"/>
          <p:cNvSpPr/>
          <p:nvPr/>
        </p:nvSpPr>
        <p:spPr>
          <a:xfrm>
            <a:off x="6943691" y="925258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0" name="Shape 4937"/>
          <p:cNvSpPr/>
          <p:nvPr/>
        </p:nvSpPr>
        <p:spPr>
          <a:xfrm>
            <a:off x="6943691" y="1012274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1" name="Shape 4937"/>
          <p:cNvSpPr/>
          <p:nvPr/>
        </p:nvSpPr>
        <p:spPr>
          <a:xfrm>
            <a:off x="6943691" y="1099290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2" name="Shape 4937"/>
          <p:cNvSpPr/>
          <p:nvPr/>
        </p:nvSpPr>
        <p:spPr>
          <a:xfrm>
            <a:off x="6943691" y="11863068"/>
            <a:ext cx="768647" cy="75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grpSp>
        <p:nvGrpSpPr>
          <p:cNvPr id="26" name="Сгруппировать">
            <a:extLst>
              <a:ext uri="{FF2B5EF4-FFF2-40B4-BE49-F238E27FC236}">
                <a16:creationId xmlns:a16="http://schemas.microsoft.com/office/drawing/2014/main" id="{2E818019-33BE-8D25-05B9-3F66230C8D6C}"/>
              </a:ext>
            </a:extLst>
          </p:cNvPr>
          <p:cNvGrpSpPr/>
          <p:nvPr/>
        </p:nvGrpSpPr>
        <p:grpSpPr>
          <a:xfrm>
            <a:off x="6943691" y="3130237"/>
            <a:ext cx="788763" cy="788763"/>
            <a:chOff x="0" y="0"/>
            <a:chExt cx="788761" cy="788761"/>
          </a:xfrm>
        </p:grpSpPr>
        <p:sp>
          <p:nvSpPr>
            <p:cNvPr id="27" name="Квадрат">
              <a:extLst>
                <a:ext uri="{FF2B5EF4-FFF2-40B4-BE49-F238E27FC236}">
                  <a16:creationId xmlns:a16="http://schemas.microsoft.com/office/drawing/2014/main" id="{7BA4BE0D-6D24-2354-BF7B-BB4D5EA9CC83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4938">
              <a:extLst>
                <a:ext uri="{FF2B5EF4-FFF2-40B4-BE49-F238E27FC236}">
                  <a16:creationId xmlns:a16="http://schemas.microsoft.com/office/drawing/2014/main" id="{F31CC2BA-9B1A-C992-DD22-4B7872D5B20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29" name="Сгруппировать">
            <a:extLst>
              <a:ext uri="{FF2B5EF4-FFF2-40B4-BE49-F238E27FC236}">
                <a16:creationId xmlns:a16="http://schemas.microsoft.com/office/drawing/2014/main" id="{1177ADEB-F08E-2FE9-8508-6A2926622CDE}"/>
              </a:ext>
            </a:extLst>
          </p:cNvPr>
          <p:cNvGrpSpPr/>
          <p:nvPr/>
        </p:nvGrpSpPr>
        <p:grpSpPr>
          <a:xfrm>
            <a:off x="6938911" y="4005215"/>
            <a:ext cx="788763" cy="788763"/>
            <a:chOff x="0" y="0"/>
            <a:chExt cx="788761" cy="788761"/>
          </a:xfrm>
        </p:grpSpPr>
        <p:sp>
          <p:nvSpPr>
            <p:cNvPr id="30" name="Квадрат">
              <a:extLst>
                <a:ext uri="{FF2B5EF4-FFF2-40B4-BE49-F238E27FC236}">
                  <a16:creationId xmlns:a16="http://schemas.microsoft.com/office/drawing/2014/main" id="{796833C0-59D8-A421-8F86-D36ECC54B494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4938">
              <a:extLst>
                <a:ext uri="{FF2B5EF4-FFF2-40B4-BE49-F238E27FC236}">
                  <a16:creationId xmlns:a16="http://schemas.microsoft.com/office/drawing/2014/main" id="{2823C1DA-9718-5511-4174-67845754172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2" name="Сгруппировать">
            <a:extLst>
              <a:ext uri="{FF2B5EF4-FFF2-40B4-BE49-F238E27FC236}">
                <a16:creationId xmlns:a16="http://schemas.microsoft.com/office/drawing/2014/main" id="{2A9C0128-28AE-5CA3-1D49-F7AC17968BDB}"/>
              </a:ext>
            </a:extLst>
          </p:cNvPr>
          <p:cNvGrpSpPr/>
          <p:nvPr/>
        </p:nvGrpSpPr>
        <p:grpSpPr>
          <a:xfrm>
            <a:off x="6933634" y="4880727"/>
            <a:ext cx="788763" cy="788763"/>
            <a:chOff x="0" y="0"/>
            <a:chExt cx="788761" cy="788761"/>
          </a:xfrm>
        </p:grpSpPr>
        <p:sp>
          <p:nvSpPr>
            <p:cNvPr id="33" name="Квадрат">
              <a:extLst>
                <a:ext uri="{FF2B5EF4-FFF2-40B4-BE49-F238E27FC236}">
                  <a16:creationId xmlns:a16="http://schemas.microsoft.com/office/drawing/2014/main" id="{5AFA63A0-FCB0-1374-10B1-A57921C25840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4938">
              <a:extLst>
                <a:ext uri="{FF2B5EF4-FFF2-40B4-BE49-F238E27FC236}">
                  <a16:creationId xmlns:a16="http://schemas.microsoft.com/office/drawing/2014/main" id="{EA651527-F565-9AA7-6405-154B94C8BE6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5" name="Сгруппировать">
            <a:extLst>
              <a:ext uri="{FF2B5EF4-FFF2-40B4-BE49-F238E27FC236}">
                <a16:creationId xmlns:a16="http://schemas.microsoft.com/office/drawing/2014/main" id="{52A0AFEB-E7E6-5869-535E-6F5EE0D67FF8}"/>
              </a:ext>
            </a:extLst>
          </p:cNvPr>
          <p:cNvGrpSpPr/>
          <p:nvPr/>
        </p:nvGrpSpPr>
        <p:grpSpPr>
          <a:xfrm>
            <a:off x="6943692" y="5751247"/>
            <a:ext cx="788763" cy="788763"/>
            <a:chOff x="0" y="0"/>
            <a:chExt cx="788761" cy="788761"/>
          </a:xfrm>
        </p:grpSpPr>
        <p:sp>
          <p:nvSpPr>
            <p:cNvPr id="36" name="Квадрат">
              <a:extLst>
                <a:ext uri="{FF2B5EF4-FFF2-40B4-BE49-F238E27FC236}">
                  <a16:creationId xmlns:a16="http://schemas.microsoft.com/office/drawing/2014/main" id="{BE832245-1266-9AB6-514B-B5F850A51805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4938">
              <a:extLst>
                <a:ext uri="{FF2B5EF4-FFF2-40B4-BE49-F238E27FC236}">
                  <a16:creationId xmlns:a16="http://schemas.microsoft.com/office/drawing/2014/main" id="{FF87E9CD-0DDC-2DA0-E8D2-091B8E7A4F8E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8" name="Сгруппировать">
            <a:extLst>
              <a:ext uri="{FF2B5EF4-FFF2-40B4-BE49-F238E27FC236}">
                <a16:creationId xmlns:a16="http://schemas.microsoft.com/office/drawing/2014/main" id="{24C70125-4479-D278-34A5-FA7F6465ACDD}"/>
              </a:ext>
            </a:extLst>
          </p:cNvPr>
          <p:cNvGrpSpPr/>
          <p:nvPr/>
        </p:nvGrpSpPr>
        <p:grpSpPr>
          <a:xfrm>
            <a:off x="6923575" y="6621408"/>
            <a:ext cx="788763" cy="788763"/>
            <a:chOff x="0" y="0"/>
            <a:chExt cx="788761" cy="788761"/>
          </a:xfrm>
        </p:grpSpPr>
        <p:sp>
          <p:nvSpPr>
            <p:cNvPr id="39" name="Квадрат">
              <a:extLst>
                <a:ext uri="{FF2B5EF4-FFF2-40B4-BE49-F238E27FC236}">
                  <a16:creationId xmlns:a16="http://schemas.microsoft.com/office/drawing/2014/main" id="{EB6CE306-1077-0A6C-204B-DF4D95CCE1A1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" name="Shape 4938">
              <a:extLst>
                <a:ext uri="{FF2B5EF4-FFF2-40B4-BE49-F238E27FC236}">
                  <a16:creationId xmlns:a16="http://schemas.microsoft.com/office/drawing/2014/main" id="{D67A2308-8980-296F-4181-FF8B76AD8634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1" name="Сгруппировать">
            <a:extLst>
              <a:ext uri="{FF2B5EF4-FFF2-40B4-BE49-F238E27FC236}">
                <a16:creationId xmlns:a16="http://schemas.microsoft.com/office/drawing/2014/main" id="{83C521D0-0EE2-5701-7AFE-6035A61780B9}"/>
              </a:ext>
            </a:extLst>
          </p:cNvPr>
          <p:cNvGrpSpPr/>
          <p:nvPr/>
        </p:nvGrpSpPr>
        <p:grpSpPr>
          <a:xfrm>
            <a:off x="6938918" y="7496651"/>
            <a:ext cx="788763" cy="788763"/>
            <a:chOff x="0" y="0"/>
            <a:chExt cx="788761" cy="788761"/>
          </a:xfrm>
        </p:grpSpPr>
        <p:sp>
          <p:nvSpPr>
            <p:cNvPr id="42" name="Квадрат">
              <a:extLst>
                <a:ext uri="{FF2B5EF4-FFF2-40B4-BE49-F238E27FC236}">
                  <a16:creationId xmlns:a16="http://schemas.microsoft.com/office/drawing/2014/main" id="{74541169-C516-2ED9-189A-9426F7AF9355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" name="Shape 4938">
              <a:extLst>
                <a:ext uri="{FF2B5EF4-FFF2-40B4-BE49-F238E27FC236}">
                  <a16:creationId xmlns:a16="http://schemas.microsoft.com/office/drawing/2014/main" id="{A4C8C381-67E0-B0B5-0B03-3B31C4F16AB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4" name="Сгруппировать">
            <a:extLst>
              <a:ext uri="{FF2B5EF4-FFF2-40B4-BE49-F238E27FC236}">
                <a16:creationId xmlns:a16="http://schemas.microsoft.com/office/drawing/2014/main" id="{B15C4ED4-187D-3A3F-7419-8899B5D4A78F}"/>
              </a:ext>
            </a:extLst>
          </p:cNvPr>
          <p:cNvGrpSpPr/>
          <p:nvPr/>
        </p:nvGrpSpPr>
        <p:grpSpPr>
          <a:xfrm>
            <a:off x="6924373" y="8348478"/>
            <a:ext cx="788763" cy="788763"/>
            <a:chOff x="0" y="0"/>
            <a:chExt cx="788761" cy="788761"/>
          </a:xfrm>
        </p:grpSpPr>
        <p:sp>
          <p:nvSpPr>
            <p:cNvPr id="45" name="Квадрат">
              <a:extLst>
                <a:ext uri="{FF2B5EF4-FFF2-40B4-BE49-F238E27FC236}">
                  <a16:creationId xmlns:a16="http://schemas.microsoft.com/office/drawing/2014/main" id="{394128F4-D793-32E9-EF16-FE15B3750880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" name="Shape 4938">
              <a:extLst>
                <a:ext uri="{FF2B5EF4-FFF2-40B4-BE49-F238E27FC236}">
                  <a16:creationId xmlns:a16="http://schemas.microsoft.com/office/drawing/2014/main" id="{2F786629-0861-1851-EFFC-98125796F03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7" name="Сгруппировать">
            <a:extLst>
              <a:ext uri="{FF2B5EF4-FFF2-40B4-BE49-F238E27FC236}">
                <a16:creationId xmlns:a16="http://schemas.microsoft.com/office/drawing/2014/main" id="{3A0DAF99-72CD-21C9-6A3A-A5E332F06E1F}"/>
              </a:ext>
            </a:extLst>
          </p:cNvPr>
          <p:cNvGrpSpPr/>
          <p:nvPr/>
        </p:nvGrpSpPr>
        <p:grpSpPr>
          <a:xfrm>
            <a:off x="6925170" y="9223721"/>
            <a:ext cx="788763" cy="788763"/>
            <a:chOff x="0" y="0"/>
            <a:chExt cx="788761" cy="788761"/>
          </a:xfrm>
        </p:grpSpPr>
        <p:sp>
          <p:nvSpPr>
            <p:cNvPr id="48" name="Квадрат">
              <a:extLst>
                <a:ext uri="{FF2B5EF4-FFF2-40B4-BE49-F238E27FC236}">
                  <a16:creationId xmlns:a16="http://schemas.microsoft.com/office/drawing/2014/main" id="{589E7224-EBEB-AB3C-EAC7-D907BCE6EE98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Shape 4938">
              <a:extLst>
                <a:ext uri="{FF2B5EF4-FFF2-40B4-BE49-F238E27FC236}">
                  <a16:creationId xmlns:a16="http://schemas.microsoft.com/office/drawing/2014/main" id="{F99B4F8E-081F-CB68-68AC-78277C728504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50" name="Сгруппировать">
            <a:extLst>
              <a:ext uri="{FF2B5EF4-FFF2-40B4-BE49-F238E27FC236}">
                <a16:creationId xmlns:a16="http://schemas.microsoft.com/office/drawing/2014/main" id="{71E34F1A-8C01-9EAC-C36D-FD6AE234B361}"/>
              </a:ext>
            </a:extLst>
          </p:cNvPr>
          <p:cNvGrpSpPr/>
          <p:nvPr/>
        </p:nvGrpSpPr>
        <p:grpSpPr>
          <a:xfrm>
            <a:off x="6940512" y="10108314"/>
            <a:ext cx="788763" cy="788763"/>
            <a:chOff x="0" y="0"/>
            <a:chExt cx="788761" cy="788761"/>
          </a:xfrm>
        </p:grpSpPr>
        <p:sp>
          <p:nvSpPr>
            <p:cNvPr id="51" name="Квадрат">
              <a:extLst>
                <a:ext uri="{FF2B5EF4-FFF2-40B4-BE49-F238E27FC236}">
                  <a16:creationId xmlns:a16="http://schemas.microsoft.com/office/drawing/2014/main" id="{9CF28B91-1894-9B5F-891C-DE1644DB8EA2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" name="Shape 4938">
              <a:extLst>
                <a:ext uri="{FF2B5EF4-FFF2-40B4-BE49-F238E27FC236}">
                  <a16:creationId xmlns:a16="http://schemas.microsoft.com/office/drawing/2014/main" id="{B4D6D7D3-7141-64D2-A55B-09D94692A702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5292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8" name="как систематизировать?"/>
          <p:cNvSpPr txBox="1"/>
          <p:nvPr/>
        </p:nvSpPr>
        <p:spPr>
          <a:xfrm>
            <a:off x="782127" y="1015440"/>
            <a:ext cx="12835434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 систематизировать? </a:t>
            </a:r>
          </a:p>
        </p:txBody>
      </p:sp>
      <p:sp>
        <p:nvSpPr>
          <p:cNvPr id="649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0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1" name="Shape 1330"/>
          <p:cNvSpPr/>
          <p:nvPr/>
        </p:nvSpPr>
        <p:spPr>
          <a:xfrm>
            <a:off x="10524686" y="7919038"/>
            <a:ext cx="3326642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2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3" name="Философия"/>
          <p:cNvSpPr txBox="1"/>
          <p:nvPr/>
        </p:nvSpPr>
        <p:spPr>
          <a:xfrm>
            <a:off x="2182371" y="7298958"/>
            <a:ext cx="6213791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sp>
        <p:nvSpPr>
          <p:cNvPr id="654" name="Организационная структура"/>
          <p:cNvSpPr txBox="1"/>
          <p:nvPr/>
        </p:nvSpPr>
        <p:spPr>
          <a:xfrm>
            <a:off x="4735973" y="3149094"/>
            <a:ext cx="14912054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</a:p>
        </p:txBody>
      </p:sp>
      <p:sp>
        <p:nvSpPr>
          <p:cNvPr id="655" name="бизнес-процесс"/>
          <p:cNvSpPr txBox="1"/>
          <p:nvPr/>
        </p:nvSpPr>
        <p:spPr>
          <a:xfrm>
            <a:off x="15791088" y="7298958"/>
            <a:ext cx="8354960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</a:t>
            </a:r>
          </a:p>
        </p:txBody>
      </p:sp>
      <p:sp>
        <p:nvSpPr>
          <p:cNvPr id="656" name="стратегический менеджмент"/>
          <p:cNvSpPr txBox="1"/>
          <p:nvPr/>
        </p:nvSpPr>
        <p:spPr>
          <a:xfrm>
            <a:off x="4845400" y="11703306"/>
            <a:ext cx="14693200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стратегический менеджмент</a:t>
            </a:r>
          </a:p>
        </p:txBody>
      </p:sp>
      <p:sp>
        <p:nvSpPr>
          <p:cNvPr id="657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4D983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8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659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Rectangle 5"/>
          <p:cNvSpPr/>
          <p:nvPr/>
        </p:nvSpPr>
        <p:spPr>
          <a:xfrm>
            <a:off x="786327" y="5675895"/>
            <a:ext cx="26078307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5" name="Rectangle 5"/>
          <p:cNvSpPr/>
          <p:nvPr/>
        </p:nvSpPr>
        <p:spPr>
          <a:xfrm>
            <a:off x="12248259" y="9533091"/>
            <a:ext cx="7733803" cy="3143330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6" name="Rectangle 5"/>
          <p:cNvSpPr/>
          <p:nvPr/>
        </p:nvSpPr>
        <p:spPr>
          <a:xfrm>
            <a:off x="14910144" y="1103079"/>
            <a:ext cx="7733803" cy="4147075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7" name="Rectangle 5"/>
          <p:cNvSpPr/>
          <p:nvPr/>
        </p:nvSpPr>
        <p:spPr>
          <a:xfrm>
            <a:off x="-197335" y="5913726"/>
            <a:ext cx="26078306" cy="31686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8" name="стратегический…"/>
          <p:cNvSpPr txBox="1"/>
          <p:nvPr/>
        </p:nvSpPr>
        <p:spPr>
          <a:xfrm>
            <a:off x="2823593" y="6282668"/>
            <a:ext cx="9444140" cy="2430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стратегический </a:t>
            </a:r>
          </a:p>
          <a:p>
            <a:pPr algn="r" defTabSz="457200">
              <a:defRPr sz="83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менеджмент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19" name="Picture Placeholder 1" descr="Picture Placeholder 1"/>
          <p:cNvPicPr>
            <a:picLocks noChangeAspect="1"/>
          </p:cNvPicPr>
          <p:nvPr/>
        </p:nvPicPr>
        <p:blipFill>
          <a:blip r:embed="rId2"/>
          <a:srcRect l="32213" r="32213"/>
          <a:stretch>
            <a:fillRect/>
          </a:stretch>
        </p:blipFill>
        <p:spPr>
          <a:xfrm>
            <a:off x="12651776" y="1494433"/>
            <a:ext cx="9539857" cy="1072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Rectangle 5"/>
          <p:cNvSpPr/>
          <p:nvPr/>
        </p:nvSpPr>
        <p:spPr>
          <a:xfrm>
            <a:off x="1621516" y="1395341"/>
            <a:ext cx="22769265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2" name="Rectangle 5"/>
          <p:cNvSpPr/>
          <p:nvPr/>
        </p:nvSpPr>
        <p:spPr>
          <a:xfrm>
            <a:off x="-53165" y="484746"/>
            <a:ext cx="22966848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3" name="инструменты стратегического менеджмента"/>
          <p:cNvSpPr txBox="1"/>
          <p:nvPr/>
        </p:nvSpPr>
        <p:spPr>
          <a:xfrm>
            <a:off x="1724261" y="970550"/>
            <a:ext cx="1974779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инструменты стратегического менеджмента </a:t>
            </a:r>
          </a:p>
        </p:txBody>
      </p:sp>
      <p:sp>
        <p:nvSpPr>
          <p:cNvPr id="724" name="АНАЛИТИКА"/>
          <p:cNvSpPr txBox="1"/>
          <p:nvPr/>
        </p:nvSpPr>
        <p:spPr>
          <a:xfrm>
            <a:off x="2693793" y="5155683"/>
            <a:ext cx="625090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34865" indent="-934865" algn="l" defTabSz="457200">
              <a:buSzPct val="125000"/>
              <a:buChar char="•"/>
              <a:defRPr sz="70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АНАЛИТИКА </a:t>
            </a:r>
          </a:p>
        </p:txBody>
      </p:sp>
      <p:sp>
        <p:nvSpPr>
          <p:cNvPr id="725" name="ИНФОРМАЦИЯ"/>
          <p:cNvSpPr txBox="1"/>
          <p:nvPr/>
        </p:nvSpPr>
        <p:spPr>
          <a:xfrm>
            <a:off x="7243968" y="7194338"/>
            <a:ext cx="7049657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34865" indent="-934865" algn="l" defTabSz="457200">
              <a:buSzPct val="125000"/>
              <a:buChar char="•"/>
              <a:defRPr sz="70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ИНФОРМАЦИЯ</a:t>
            </a:r>
          </a:p>
        </p:txBody>
      </p:sp>
      <p:sp>
        <p:nvSpPr>
          <p:cNvPr id="726" name="ЗАКОНОДАТЕЛЬСТВО"/>
          <p:cNvSpPr txBox="1"/>
          <p:nvPr/>
        </p:nvSpPr>
        <p:spPr>
          <a:xfrm>
            <a:off x="11552063" y="9448085"/>
            <a:ext cx="977527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34865" indent="-934865" algn="l" defTabSz="457200">
              <a:buSzPct val="125000"/>
              <a:buChar char="•"/>
              <a:defRPr sz="70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ЗАКОНОДАТЕЛЬСТВО</a:t>
            </a:r>
          </a:p>
        </p:txBody>
      </p:sp>
      <p:sp>
        <p:nvSpPr>
          <p:cNvPr id="727" name="по версии Юненко О.О."/>
          <p:cNvSpPr txBox="1"/>
          <p:nvPr/>
        </p:nvSpPr>
        <p:spPr>
          <a:xfrm>
            <a:off x="8365636" y="2385538"/>
            <a:ext cx="66020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по версии Юненко О.О.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" grpId="0" animBg="1" advAuto="0"/>
      <p:bldP spid="725" grpId="0" animBg="1" advAuto="0"/>
      <p:bldP spid="726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Rectangle 5"/>
          <p:cNvSpPr/>
          <p:nvPr/>
        </p:nvSpPr>
        <p:spPr>
          <a:xfrm>
            <a:off x="1621516" y="1192141"/>
            <a:ext cx="22769265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0" name="Rectangle 5"/>
          <p:cNvSpPr/>
          <p:nvPr/>
        </p:nvSpPr>
        <p:spPr>
          <a:xfrm>
            <a:off x="-53165" y="484746"/>
            <a:ext cx="22966848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1" name="АНАЛИТИКА"/>
          <p:cNvSpPr txBox="1"/>
          <p:nvPr/>
        </p:nvSpPr>
        <p:spPr>
          <a:xfrm>
            <a:off x="1724261" y="970550"/>
            <a:ext cx="614233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АНАЛИТИКА</a:t>
            </a:r>
          </a:p>
        </p:txBody>
      </p:sp>
      <p:grpSp>
        <p:nvGrpSpPr>
          <p:cNvPr id="734" name="Сгруппировать"/>
          <p:cNvGrpSpPr/>
          <p:nvPr/>
        </p:nvGrpSpPr>
        <p:grpSpPr>
          <a:xfrm>
            <a:off x="1107496" y="3785286"/>
            <a:ext cx="21483505" cy="800101"/>
            <a:chOff x="0" y="0"/>
            <a:chExt cx="21483504" cy="800100"/>
          </a:xfrm>
        </p:grpSpPr>
        <p:sp>
          <p:nvSpPr>
            <p:cNvPr id="732" name="ВСЁ СЧИТАЕМ"/>
            <p:cNvSpPr txBox="1"/>
            <p:nvPr/>
          </p:nvSpPr>
          <p:spPr>
            <a:xfrm>
              <a:off x="0" y="0"/>
              <a:ext cx="366466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4366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ВСЁ СЧИТАЕМ </a:t>
              </a:r>
            </a:p>
          </p:txBody>
        </p:sp>
        <p:sp>
          <p:nvSpPr>
            <p:cNvPr id="733" name="обращения; встречи; сметы; сделки; отказы; запросы и т.д"/>
            <p:cNvSpPr txBox="1"/>
            <p:nvPr/>
          </p:nvSpPr>
          <p:spPr>
            <a:xfrm>
              <a:off x="7006373" y="0"/>
              <a:ext cx="14477132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4366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обращения; встречи; сметы; сделки; отказы; запросы и т.д </a:t>
              </a:r>
            </a:p>
          </p:txBody>
        </p:sp>
      </p:grpSp>
      <p:grpSp>
        <p:nvGrpSpPr>
          <p:cNvPr id="737" name="Сгруппировать"/>
          <p:cNvGrpSpPr/>
          <p:nvPr/>
        </p:nvGrpSpPr>
        <p:grpSpPr>
          <a:xfrm>
            <a:off x="952552" y="5506118"/>
            <a:ext cx="21638449" cy="2197101"/>
            <a:chOff x="0" y="0"/>
            <a:chExt cx="21638447" cy="2197100"/>
          </a:xfrm>
        </p:grpSpPr>
        <p:sp>
          <p:nvSpPr>
            <p:cNvPr id="735" name="ВСЁ СРАВНИВАЕМ"/>
            <p:cNvSpPr txBox="1"/>
            <p:nvPr/>
          </p:nvSpPr>
          <p:spPr>
            <a:xfrm>
              <a:off x="0" y="303307"/>
              <a:ext cx="470559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4366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ВСЁ СРАВНИВАЕМ </a:t>
              </a:r>
            </a:p>
          </p:txBody>
        </p:sp>
        <p:sp>
          <p:nvSpPr>
            <p:cNvPr id="736" name="по цифрам (суммам); по каналам продвижения; по временным отрезкам и т.д."/>
            <p:cNvSpPr txBox="1"/>
            <p:nvPr/>
          </p:nvSpPr>
          <p:spPr>
            <a:xfrm>
              <a:off x="7161315" y="-1"/>
              <a:ext cx="14477133" cy="219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4366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по цифрам (суммам); по каналам продвижения; по временным отрезкам и т.д.</a:t>
              </a:r>
            </a:p>
          </p:txBody>
        </p:sp>
      </p:grpSp>
      <p:grpSp>
        <p:nvGrpSpPr>
          <p:cNvPr id="740" name="Сгруппировать"/>
          <p:cNvGrpSpPr/>
          <p:nvPr/>
        </p:nvGrpSpPr>
        <p:grpSpPr>
          <a:xfrm>
            <a:off x="743733" y="8158620"/>
            <a:ext cx="22696963" cy="1498601"/>
            <a:chOff x="0" y="0"/>
            <a:chExt cx="22696962" cy="1498600"/>
          </a:xfrm>
        </p:grpSpPr>
        <p:sp>
          <p:nvSpPr>
            <p:cNvPr id="738" name="ВСЁ ВЫВОДИМ В ОТЧЁТЫ"/>
            <p:cNvSpPr txBox="1"/>
            <p:nvPr/>
          </p:nvSpPr>
          <p:spPr>
            <a:xfrm>
              <a:off x="0" y="349249"/>
              <a:ext cx="6759724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4366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  ВСЁ ВЫВОДИМ В ОТЧЁТЫ</a:t>
              </a:r>
            </a:p>
          </p:txBody>
        </p:sp>
        <p:sp>
          <p:nvSpPr>
            <p:cNvPr id="739" name="по суммам; по прибыли; в процентах; в рублях; по личностям; по типу мероприятий; по месяцам; по годам и т.д."/>
            <p:cNvSpPr txBox="1"/>
            <p:nvPr/>
          </p:nvSpPr>
          <p:spPr>
            <a:xfrm>
              <a:off x="7204229" y="-1"/>
              <a:ext cx="15492734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4366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по суммам; по прибыли; в процентах; в рублях; по личностям; по типу мероприятий; по месяцам; по годам и т.д. </a:t>
              </a:r>
            </a:p>
          </p:txBody>
        </p:sp>
      </p:grpSp>
      <p:sp>
        <p:nvSpPr>
          <p:cNvPr id="741" name="ВСЁ ПОСЧИТАЛ!   НЕЧЕГО ТЕПЕРЬ ДЕЛАТЬ!"/>
          <p:cNvSpPr txBox="1"/>
          <p:nvPr/>
        </p:nvSpPr>
        <p:spPr>
          <a:xfrm>
            <a:off x="3111538" y="10836041"/>
            <a:ext cx="18160924" cy="100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71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ВСЁ ПОСЧИТАЛ!   НЕЧЕГО ТЕПЕРЬ ДЕЛАТЬ!</a:t>
            </a:r>
          </a:p>
        </p:txBody>
      </p:sp>
      <p:grpSp>
        <p:nvGrpSpPr>
          <p:cNvPr id="744" name="Сгруппировать"/>
          <p:cNvGrpSpPr/>
          <p:nvPr/>
        </p:nvGrpSpPr>
        <p:grpSpPr>
          <a:xfrm>
            <a:off x="2543598" y="10563721"/>
            <a:ext cx="19752277" cy="1270001"/>
            <a:chOff x="0" y="0"/>
            <a:chExt cx="19752276" cy="1270000"/>
          </a:xfrm>
        </p:grpSpPr>
        <p:sp>
          <p:nvSpPr>
            <p:cNvPr id="742" name="Прямоугольник"/>
            <p:cNvSpPr/>
            <p:nvPr/>
          </p:nvSpPr>
          <p:spPr>
            <a:xfrm>
              <a:off x="0" y="0"/>
              <a:ext cx="19752277" cy="127000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D5D5D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3" name="ПЕРЕСЧИТЫВАЙ!"/>
            <p:cNvSpPr txBox="1"/>
            <p:nvPr/>
          </p:nvSpPr>
          <p:spPr>
            <a:xfrm>
              <a:off x="5956949" y="265437"/>
              <a:ext cx="7382905" cy="1000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7100" b="0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ПЕРЕСЧИТЫВАЙ! </a:t>
              </a:r>
            </a:p>
          </p:txBody>
        </p:sp>
      </p:grpSp>
      <p:grpSp>
        <p:nvGrpSpPr>
          <p:cNvPr id="747" name="Сгруппировать"/>
          <p:cNvGrpSpPr/>
          <p:nvPr/>
        </p:nvGrpSpPr>
        <p:grpSpPr>
          <a:xfrm>
            <a:off x="878290" y="10701421"/>
            <a:ext cx="21786973" cy="1397572"/>
            <a:chOff x="0" y="0"/>
            <a:chExt cx="21786972" cy="1397570"/>
          </a:xfrm>
        </p:grpSpPr>
        <p:sp>
          <p:nvSpPr>
            <p:cNvPr id="745" name="Прямоугольник"/>
            <p:cNvSpPr/>
            <p:nvPr/>
          </p:nvSpPr>
          <p:spPr>
            <a:xfrm>
              <a:off x="0" y="0"/>
              <a:ext cx="21786973" cy="127000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D5D5D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6" name="УВЕЛИЧИТЬ ЧАСТОТУ ОТЧЁТОВ!"/>
            <p:cNvSpPr txBox="1"/>
            <p:nvPr/>
          </p:nvSpPr>
          <p:spPr>
            <a:xfrm>
              <a:off x="4534893" y="396811"/>
              <a:ext cx="14013105" cy="1000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7100" b="0">
                  <a:solidFill>
                    <a:srgbClr val="A62A22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УВЕЛИЧИТЬ ЧАСТОТУ ОТЧЁТОВ!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 animBg="1" advAuto="0"/>
      <p:bldP spid="737" grpId="0" animBg="1" advAuto="0"/>
      <p:bldP spid="740" grpId="0" animBg="1" advAuto="0"/>
      <p:bldP spid="741" grpId="0" animBg="1" advAuto="0"/>
      <p:bldP spid="744" grpId="0" animBg="1" advAuto="0"/>
      <p:bldP spid="74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Диверсифицировались"/>
          <p:cNvSpPr txBox="1"/>
          <p:nvPr/>
        </p:nvSpPr>
        <p:spPr>
          <a:xfrm>
            <a:off x="831922" y="875322"/>
            <a:ext cx="1642416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900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Диверсифицировались </a:t>
            </a:r>
          </a:p>
        </p:txBody>
      </p:sp>
      <p:sp>
        <p:nvSpPr>
          <p:cNvPr id="156" name="Rectangle 5"/>
          <p:cNvSpPr/>
          <p:nvPr/>
        </p:nvSpPr>
        <p:spPr>
          <a:xfrm>
            <a:off x="16621776" y="458098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1" name="Сгруппировать"/>
          <p:cNvGrpSpPr/>
          <p:nvPr/>
        </p:nvGrpSpPr>
        <p:grpSpPr>
          <a:xfrm>
            <a:off x="3499112" y="2741485"/>
            <a:ext cx="7001823" cy="901701"/>
            <a:chOff x="0" y="0"/>
            <a:chExt cx="7001822" cy="901700"/>
          </a:xfrm>
        </p:grpSpPr>
        <p:sp>
          <p:nvSpPr>
            <p:cNvPr id="157" name="офис пространство"/>
            <p:cNvSpPr txBox="1"/>
            <p:nvPr/>
          </p:nvSpPr>
          <p:spPr>
            <a:xfrm>
              <a:off x="1416362" y="0"/>
              <a:ext cx="5585461" cy="901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rPr strike="sngStrike"/>
                <a:t>офис</a:t>
              </a:r>
              <a:r>
                <a:t> пространство</a:t>
              </a:r>
            </a:p>
          </p:txBody>
        </p:sp>
        <p:grpSp>
          <p:nvGrpSpPr>
            <p:cNvPr id="160" name="Сгруппировать"/>
            <p:cNvGrpSpPr/>
            <p:nvPr/>
          </p:nvGrpSpPr>
          <p:grpSpPr>
            <a:xfrm>
              <a:off x="0" y="56469"/>
              <a:ext cx="788762" cy="788762"/>
              <a:chOff x="0" y="0"/>
              <a:chExt cx="788761" cy="788761"/>
            </a:xfrm>
          </p:grpSpPr>
          <p:sp>
            <p:nvSpPr>
              <p:cNvPr id="158" name="Квадрат"/>
              <p:cNvSpPr/>
              <p:nvPr/>
            </p:nvSpPr>
            <p:spPr>
              <a:xfrm>
                <a:off x="0" y="0"/>
                <a:ext cx="788762" cy="78876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9" name="Shape 4938"/>
              <p:cNvSpPr/>
              <p:nvPr/>
            </p:nvSpPr>
            <p:spPr>
              <a:xfrm>
                <a:off x="10058" y="26601"/>
                <a:ext cx="768646" cy="74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05" y="21600"/>
                    </a:moveTo>
                    <a:cubicBezTo>
                      <a:pt x="1030" y="21600"/>
                      <a:pt x="1030" y="21600"/>
                      <a:pt x="1030" y="21600"/>
                    </a:cubicBezTo>
                    <a:cubicBezTo>
                      <a:pt x="533" y="21600"/>
                      <a:pt x="0" y="21312"/>
                      <a:pt x="0" y="20558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503"/>
                      <a:pt x="533" y="0"/>
                      <a:pt x="1030" y="0"/>
                    </a:cubicBezTo>
                    <a:cubicBezTo>
                      <a:pt x="20605" y="0"/>
                      <a:pt x="20605" y="0"/>
                      <a:pt x="20605" y="0"/>
                    </a:cubicBezTo>
                    <a:cubicBezTo>
                      <a:pt x="21103" y="0"/>
                      <a:pt x="21600" y="503"/>
                      <a:pt x="21600" y="1006"/>
                    </a:cubicBezTo>
                    <a:cubicBezTo>
                      <a:pt x="21600" y="20558"/>
                      <a:pt x="21600" y="20558"/>
                      <a:pt x="21600" y="20558"/>
                    </a:cubicBezTo>
                    <a:cubicBezTo>
                      <a:pt x="21600" y="21312"/>
                      <a:pt x="21103" y="21600"/>
                      <a:pt x="20605" y="21600"/>
                    </a:cubicBezTo>
                    <a:close/>
                    <a:moveTo>
                      <a:pt x="19611" y="2013"/>
                    </a:moveTo>
                    <a:cubicBezTo>
                      <a:pt x="2025" y="2013"/>
                      <a:pt x="2025" y="2013"/>
                      <a:pt x="2025" y="2013"/>
                    </a:cubicBezTo>
                    <a:cubicBezTo>
                      <a:pt x="2025" y="19551"/>
                      <a:pt x="2025" y="19551"/>
                      <a:pt x="2025" y="19551"/>
                    </a:cubicBezTo>
                    <a:cubicBezTo>
                      <a:pt x="19611" y="19551"/>
                      <a:pt x="19611" y="19551"/>
                      <a:pt x="19611" y="19551"/>
                    </a:cubicBezTo>
                    <a:lnTo>
                      <a:pt x="19611" y="2013"/>
                    </a:lnTo>
                    <a:close/>
                    <a:moveTo>
                      <a:pt x="6537" y="9380"/>
                    </a:moveTo>
                    <a:cubicBezTo>
                      <a:pt x="6785" y="9380"/>
                      <a:pt x="7034" y="9632"/>
                      <a:pt x="7034" y="9884"/>
                    </a:cubicBezTo>
                    <a:cubicBezTo>
                      <a:pt x="9556" y="12184"/>
                      <a:pt x="9556" y="12184"/>
                      <a:pt x="9556" y="12184"/>
                    </a:cubicBezTo>
                    <a:cubicBezTo>
                      <a:pt x="14068" y="7368"/>
                      <a:pt x="14068" y="7368"/>
                      <a:pt x="14068" y="7368"/>
                    </a:cubicBezTo>
                    <a:cubicBezTo>
                      <a:pt x="14317" y="7116"/>
                      <a:pt x="14566" y="7116"/>
                      <a:pt x="14815" y="7116"/>
                    </a:cubicBezTo>
                    <a:cubicBezTo>
                      <a:pt x="15347" y="7116"/>
                      <a:pt x="15845" y="7619"/>
                      <a:pt x="15845" y="8122"/>
                    </a:cubicBezTo>
                    <a:cubicBezTo>
                      <a:pt x="15845" y="8374"/>
                      <a:pt x="15845" y="8626"/>
                      <a:pt x="15596" y="8877"/>
                    </a:cubicBezTo>
                    <a:cubicBezTo>
                      <a:pt x="10054" y="14232"/>
                      <a:pt x="10054" y="14232"/>
                      <a:pt x="10054" y="14232"/>
                    </a:cubicBezTo>
                    <a:cubicBezTo>
                      <a:pt x="10054" y="14484"/>
                      <a:pt x="9805" y="14484"/>
                      <a:pt x="9556" y="14484"/>
                    </a:cubicBezTo>
                    <a:cubicBezTo>
                      <a:pt x="9308" y="14484"/>
                      <a:pt x="9059" y="14484"/>
                      <a:pt x="8810" y="14232"/>
                    </a:cubicBezTo>
                    <a:cubicBezTo>
                      <a:pt x="5791" y="11177"/>
                      <a:pt x="5791" y="11177"/>
                      <a:pt x="5791" y="11177"/>
                    </a:cubicBezTo>
                    <a:cubicBezTo>
                      <a:pt x="5542" y="10926"/>
                      <a:pt x="5542" y="10674"/>
                      <a:pt x="5542" y="10423"/>
                    </a:cubicBezTo>
                    <a:cubicBezTo>
                      <a:pt x="5542" y="9884"/>
                      <a:pt x="5791" y="9380"/>
                      <a:pt x="6537" y="9380"/>
                    </a:cubicBezTo>
                    <a:close/>
                  </a:path>
                </a:pathLst>
              </a:custGeom>
              <a:solidFill>
                <a:srgbClr val="4D9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166" name="Сгруппировать"/>
          <p:cNvGrpSpPr/>
          <p:nvPr/>
        </p:nvGrpSpPr>
        <p:grpSpPr>
          <a:xfrm>
            <a:off x="3499111" y="4117735"/>
            <a:ext cx="4848379" cy="901701"/>
            <a:chOff x="0" y="0"/>
            <a:chExt cx="4848377" cy="901700"/>
          </a:xfrm>
        </p:grpSpPr>
        <p:sp>
          <p:nvSpPr>
            <p:cNvPr id="162" name="консалтинг"/>
            <p:cNvSpPr txBox="1"/>
            <p:nvPr/>
          </p:nvSpPr>
          <p:spPr>
            <a:xfrm>
              <a:off x="1518437" y="0"/>
              <a:ext cx="3329941" cy="901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консалтинг</a:t>
              </a:r>
            </a:p>
          </p:txBody>
        </p:sp>
        <p:grpSp>
          <p:nvGrpSpPr>
            <p:cNvPr id="165" name="Сгруппировать"/>
            <p:cNvGrpSpPr/>
            <p:nvPr/>
          </p:nvGrpSpPr>
          <p:grpSpPr>
            <a:xfrm>
              <a:off x="0" y="56469"/>
              <a:ext cx="788762" cy="788762"/>
              <a:chOff x="0" y="0"/>
              <a:chExt cx="788761" cy="788761"/>
            </a:xfrm>
          </p:grpSpPr>
          <p:sp>
            <p:nvSpPr>
              <p:cNvPr id="163" name="Квадрат"/>
              <p:cNvSpPr/>
              <p:nvPr/>
            </p:nvSpPr>
            <p:spPr>
              <a:xfrm>
                <a:off x="0" y="0"/>
                <a:ext cx="788762" cy="78876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64" name="Shape 4938"/>
              <p:cNvSpPr/>
              <p:nvPr/>
            </p:nvSpPr>
            <p:spPr>
              <a:xfrm>
                <a:off x="10058" y="26601"/>
                <a:ext cx="768646" cy="74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05" y="21600"/>
                    </a:moveTo>
                    <a:cubicBezTo>
                      <a:pt x="1030" y="21600"/>
                      <a:pt x="1030" y="21600"/>
                      <a:pt x="1030" y="21600"/>
                    </a:cubicBezTo>
                    <a:cubicBezTo>
                      <a:pt x="533" y="21600"/>
                      <a:pt x="0" y="21312"/>
                      <a:pt x="0" y="20558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503"/>
                      <a:pt x="533" y="0"/>
                      <a:pt x="1030" y="0"/>
                    </a:cubicBezTo>
                    <a:cubicBezTo>
                      <a:pt x="20605" y="0"/>
                      <a:pt x="20605" y="0"/>
                      <a:pt x="20605" y="0"/>
                    </a:cubicBezTo>
                    <a:cubicBezTo>
                      <a:pt x="21103" y="0"/>
                      <a:pt x="21600" y="503"/>
                      <a:pt x="21600" y="1006"/>
                    </a:cubicBezTo>
                    <a:cubicBezTo>
                      <a:pt x="21600" y="20558"/>
                      <a:pt x="21600" y="20558"/>
                      <a:pt x="21600" y="20558"/>
                    </a:cubicBezTo>
                    <a:cubicBezTo>
                      <a:pt x="21600" y="21312"/>
                      <a:pt x="21103" y="21600"/>
                      <a:pt x="20605" y="21600"/>
                    </a:cubicBezTo>
                    <a:close/>
                    <a:moveTo>
                      <a:pt x="19611" y="2013"/>
                    </a:moveTo>
                    <a:cubicBezTo>
                      <a:pt x="2025" y="2013"/>
                      <a:pt x="2025" y="2013"/>
                      <a:pt x="2025" y="2013"/>
                    </a:cubicBezTo>
                    <a:cubicBezTo>
                      <a:pt x="2025" y="19551"/>
                      <a:pt x="2025" y="19551"/>
                      <a:pt x="2025" y="19551"/>
                    </a:cubicBezTo>
                    <a:cubicBezTo>
                      <a:pt x="19611" y="19551"/>
                      <a:pt x="19611" y="19551"/>
                      <a:pt x="19611" y="19551"/>
                    </a:cubicBezTo>
                    <a:lnTo>
                      <a:pt x="19611" y="2013"/>
                    </a:lnTo>
                    <a:close/>
                    <a:moveTo>
                      <a:pt x="6537" y="9380"/>
                    </a:moveTo>
                    <a:cubicBezTo>
                      <a:pt x="6785" y="9380"/>
                      <a:pt x="7034" y="9632"/>
                      <a:pt x="7034" y="9884"/>
                    </a:cubicBezTo>
                    <a:cubicBezTo>
                      <a:pt x="9556" y="12184"/>
                      <a:pt x="9556" y="12184"/>
                      <a:pt x="9556" y="12184"/>
                    </a:cubicBezTo>
                    <a:cubicBezTo>
                      <a:pt x="14068" y="7368"/>
                      <a:pt x="14068" y="7368"/>
                      <a:pt x="14068" y="7368"/>
                    </a:cubicBezTo>
                    <a:cubicBezTo>
                      <a:pt x="14317" y="7116"/>
                      <a:pt x="14566" y="7116"/>
                      <a:pt x="14815" y="7116"/>
                    </a:cubicBezTo>
                    <a:cubicBezTo>
                      <a:pt x="15347" y="7116"/>
                      <a:pt x="15845" y="7619"/>
                      <a:pt x="15845" y="8122"/>
                    </a:cubicBezTo>
                    <a:cubicBezTo>
                      <a:pt x="15845" y="8374"/>
                      <a:pt x="15845" y="8626"/>
                      <a:pt x="15596" y="8877"/>
                    </a:cubicBezTo>
                    <a:cubicBezTo>
                      <a:pt x="10054" y="14232"/>
                      <a:pt x="10054" y="14232"/>
                      <a:pt x="10054" y="14232"/>
                    </a:cubicBezTo>
                    <a:cubicBezTo>
                      <a:pt x="10054" y="14484"/>
                      <a:pt x="9805" y="14484"/>
                      <a:pt x="9556" y="14484"/>
                    </a:cubicBezTo>
                    <a:cubicBezTo>
                      <a:pt x="9308" y="14484"/>
                      <a:pt x="9059" y="14484"/>
                      <a:pt x="8810" y="14232"/>
                    </a:cubicBezTo>
                    <a:cubicBezTo>
                      <a:pt x="5791" y="11177"/>
                      <a:pt x="5791" y="11177"/>
                      <a:pt x="5791" y="11177"/>
                    </a:cubicBezTo>
                    <a:cubicBezTo>
                      <a:pt x="5542" y="10926"/>
                      <a:pt x="5542" y="10674"/>
                      <a:pt x="5542" y="10423"/>
                    </a:cubicBezTo>
                    <a:cubicBezTo>
                      <a:pt x="5542" y="9884"/>
                      <a:pt x="5791" y="9380"/>
                      <a:pt x="6537" y="9380"/>
                    </a:cubicBezTo>
                    <a:close/>
                  </a:path>
                </a:pathLst>
              </a:custGeom>
              <a:solidFill>
                <a:srgbClr val="4D9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171" name="Сгруппировать"/>
          <p:cNvGrpSpPr/>
          <p:nvPr/>
        </p:nvGrpSpPr>
        <p:grpSpPr>
          <a:xfrm>
            <a:off x="3499111" y="5596732"/>
            <a:ext cx="2825588" cy="1607912"/>
            <a:chOff x="0" y="112938"/>
            <a:chExt cx="2825586" cy="1607911"/>
          </a:xfrm>
        </p:grpSpPr>
        <p:sp>
          <p:nvSpPr>
            <p:cNvPr id="167" name="сервис по уходу за захоронениями по всей России и Белорусии"/>
            <p:cNvSpPr/>
            <p:nvPr/>
          </p:nvSpPr>
          <p:spPr>
            <a:xfrm>
              <a:off x="1555586" y="4508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сервис по уходу за захоронениями по всей России и Белорусии</a:t>
              </a:r>
            </a:p>
          </p:txBody>
        </p:sp>
        <p:grpSp>
          <p:nvGrpSpPr>
            <p:cNvPr id="170" name="Сгруппировать"/>
            <p:cNvGrpSpPr/>
            <p:nvPr/>
          </p:nvGrpSpPr>
          <p:grpSpPr>
            <a:xfrm>
              <a:off x="0" y="112938"/>
              <a:ext cx="788762" cy="788762"/>
              <a:chOff x="0" y="0"/>
              <a:chExt cx="788761" cy="788761"/>
            </a:xfrm>
          </p:grpSpPr>
          <p:sp>
            <p:nvSpPr>
              <p:cNvPr id="168" name="Квадрат"/>
              <p:cNvSpPr/>
              <p:nvPr/>
            </p:nvSpPr>
            <p:spPr>
              <a:xfrm>
                <a:off x="0" y="0"/>
                <a:ext cx="788762" cy="78876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69" name="Shape 4938"/>
              <p:cNvSpPr/>
              <p:nvPr/>
            </p:nvSpPr>
            <p:spPr>
              <a:xfrm>
                <a:off x="10058" y="26601"/>
                <a:ext cx="768646" cy="74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05" y="21600"/>
                    </a:moveTo>
                    <a:cubicBezTo>
                      <a:pt x="1030" y="21600"/>
                      <a:pt x="1030" y="21600"/>
                      <a:pt x="1030" y="21600"/>
                    </a:cubicBezTo>
                    <a:cubicBezTo>
                      <a:pt x="533" y="21600"/>
                      <a:pt x="0" y="21312"/>
                      <a:pt x="0" y="20558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503"/>
                      <a:pt x="533" y="0"/>
                      <a:pt x="1030" y="0"/>
                    </a:cubicBezTo>
                    <a:cubicBezTo>
                      <a:pt x="20605" y="0"/>
                      <a:pt x="20605" y="0"/>
                      <a:pt x="20605" y="0"/>
                    </a:cubicBezTo>
                    <a:cubicBezTo>
                      <a:pt x="21103" y="0"/>
                      <a:pt x="21600" y="503"/>
                      <a:pt x="21600" y="1006"/>
                    </a:cubicBezTo>
                    <a:cubicBezTo>
                      <a:pt x="21600" y="20558"/>
                      <a:pt x="21600" y="20558"/>
                      <a:pt x="21600" y="20558"/>
                    </a:cubicBezTo>
                    <a:cubicBezTo>
                      <a:pt x="21600" y="21312"/>
                      <a:pt x="21103" y="21600"/>
                      <a:pt x="20605" y="21600"/>
                    </a:cubicBezTo>
                    <a:close/>
                    <a:moveTo>
                      <a:pt x="19611" y="2013"/>
                    </a:moveTo>
                    <a:cubicBezTo>
                      <a:pt x="2025" y="2013"/>
                      <a:pt x="2025" y="2013"/>
                      <a:pt x="2025" y="2013"/>
                    </a:cubicBezTo>
                    <a:cubicBezTo>
                      <a:pt x="2025" y="19551"/>
                      <a:pt x="2025" y="19551"/>
                      <a:pt x="2025" y="19551"/>
                    </a:cubicBezTo>
                    <a:cubicBezTo>
                      <a:pt x="19611" y="19551"/>
                      <a:pt x="19611" y="19551"/>
                      <a:pt x="19611" y="19551"/>
                    </a:cubicBezTo>
                    <a:lnTo>
                      <a:pt x="19611" y="2013"/>
                    </a:lnTo>
                    <a:close/>
                    <a:moveTo>
                      <a:pt x="6537" y="9380"/>
                    </a:moveTo>
                    <a:cubicBezTo>
                      <a:pt x="6785" y="9380"/>
                      <a:pt x="7034" y="9632"/>
                      <a:pt x="7034" y="9884"/>
                    </a:cubicBezTo>
                    <a:cubicBezTo>
                      <a:pt x="9556" y="12184"/>
                      <a:pt x="9556" y="12184"/>
                      <a:pt x="9556" y="12184"/>
                    </a:cubicBezTo>
                    <a:cubicBezTo>
                      <a:pt x="14068" y="7368"/>
                      <a:pt x="14068" y="7368"/>
                      <a:pt x="14068" y="7368"/>
                    </a:cubicBezTo>
                    <a:cubicBezTo>
                      <a:pt x="14317" y="7116"/>
                      <a:pt x="14566" y="7116"/>
                      <a:pt x="14815" y="7116"/>
                    </a:cubicBezTo>
                    <a:cubicBezTo>
                      <a:pt x="15347" y="7116"/>
                      <a:pt x="15845" y="7619"/>
                      <a:pt x="15845" y="8122"/>
                    </a:cubicBezTo>
                    <a:cubicBezTo>
                      <a:pt x="15845" y="8374"/>
                      <a:pt x="15845" y="8626"/>
                      <a:pt x="15596" y="8877"/>
                    </a:cubicBezTo>
                    <a:cubicBezTo>
                      <a:pt x="10054" y="14232"/>
                      <a:pt x="10054" y="14232"/>
                      <a:pt x="10054" y="14232"/>
                    </a:cubicBezTo>
                    <a:cubicBezTo>
                      <a:pt x="10054" y="14484"/>
                      <a:pt x="9805" y="14484"/>
                      <a:pt x="9556" y="14484"/>
                    </a:cubicBezTo>
                    <a:cubicBezTo>
                      <a:pt x="9308" y="14484"/>
                      <a:pt x="9059" y="14484"/>
                      <a:pt x="8810" y="14232"/>
                    </a:cubicBezTo>
                    <a:cubicBezTo>
                      <a:pt x="5791" y="11177"/>
                      <a:pt x="5791" y="11177"/>
                      <a:pt x="5791" y="11177"/>
                    </a:cubicBezTo>
                    <a:cubicBezTo>
                      <a:pt x="5542" y="10926"/>
                      <a:pt x="5542" y="10674"/>
                      <a:pt x="5542" y="10423"/>
                    </a:cubicBezTo>
                    <a:cubicBezTo>
                      <a:pt x="5542" y="9884"/>
                      <a:pt x="5791" y="9380"/>
                      <a:pt x="6537" y="9380"/>
                    </a:cubicBezTo>
                    <a:close/>
                  </a:path>
                </a:pathLst>
              </a:custGeom>
              <a:solidFill>
                <a:srgbClr val="4D9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176" name="Сгруппировать"/>
          <p:cNvGrpSpPr/>
          <p:nvPr/>
        </p:nvGrpSpPr>
        <p:grpSpPr>
          <a:xfrm>
            <a:off x="3499111" y="6849852"/>
            <a:ext cx="17552508" cy="958170"/>
            <a:chOff x="0" y="0"/>
            <a:chExt cx="17552506" cy="958168"/>
          </a:xfrm>
        </p:grpSpPr>
        <p:sp>
          <p:nvSpPr>
            <p:cNvPr id="172" name="пассивное инвестирование в сеть компьютерных клубов"/>
            <p:cNvSpPr txBox="1"/>
            <p:nvPr/>
          </p:nvSpPr>
          <p:spPr>
            <a:xfrm>
              <a:off x="1547331" y="0"/>
              <a:ext cx="16005176" cy="901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пассивное инвестирование в сеть компьютерных клубов</a:t>
              </a:r>
            </a:p>
          </p:txBody>
        </p:sp>
        <p:grpSp>
          <p:nvGrpSpPr>
            <p:cNvPr id="175" name="Сгруппировать"/>
            <p:cNvGrpSpPr/>
            <p:nvPr/>
          </p:nvGrpSpPr>
          <p:grpSpPr>
            <a:xfrm>
              <a:off x="0" y="169406"/>
              <a:ext cx="788762" cy="788763"/>
              <a:chOff x="0" y="0"/>
              <a:chExt cx="788761" cy="788761"/>
            </a:xfrm>
          </p:grpSpPr>
          <p:sp>
            <p:nvSpPr>
              <p:cNvPr id="173" name="Квадрат"/>
              <p:cNvSpPr/>
              <p:nvPr/>
            </p:nvSpPr>
            <p:spPr>
              <a:xfrm>
                <a:off x="0" y="0"/>
                <a:ext cx="788762" cy="78876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74" name="Shape 4938"/>
              <p:cNvSpPr/>
              <p:nvPr/>
            </p:nvSpPr>
            <p:spPr>
              <a:xfrm>
                <a:off x="10058" y="26601"/>
                <a:ext cx="768646" cy="74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05" y="21600"/>
                    </a:moveTo>
                    <a:cubicBezTo>
                      <a:pt x="1030" y="21600"/>
                      <a:pt x="1030" y="21600"/>
                      <a:pt x="1030" y="21600"/>
                    </a:cubicBezTo>
                    <a:cubicBezTo>
                      <a:pt x="533" y="21600"/>
                      <a:pt x="0" y="21312"/>
                      <a:pt x="0" y="20558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503"/>
                      <a:pt x="533" y="0"/>
                      <a:pt x="1030" y="0"/>
                    </a:cubicBezTo>
                    <a:cubicBezTo>
                      <a:pt x="20605" y="0"/>
                      <a:pt x="20605" y="0"/>
                      <a:pt x="20605" y="0"/>
                    </a:cubicBezTo>
                    <a:cubicBezTo>
                      <a:pt x="21103" y="0"/>
                      <a:pt x="21600" y="503"/>
                      <a:pt x="21600" y="1006"/>
                    </a:cubicBezTo>
                    <a:cubicBezTo>
                      <a:pt x="21600" y="20558"/>
                      <a:pt x="21600" y="20558"/>
                      <a:pt x="21600" y="20558"/>
                    </a:cubicBezTo>
                    <a:cubicBezTo>
                      <a:pt x="21600" y="21312"/>
                      <a:pt x="21103" y="21600"/>
                      <a:pt x="20605" y="21600"/>
                    </a:cubicBezTo>
                    <a:close/>
                    <a:moveTo>
                      <a:pt x="19611" y="2013"/>
                    </a:moveTo>
                    <a:cubicBezTo>
                      <a:pt x="2025" y="2013"/>
                      <a:pt x="2025" y="2013"/>
                      <a:pt x="2025" y="2013"/>
                    </a:cubicBezTo>
                    <a:cubicBezTo>
                      <a:pt x="2025" y="19551"/>
                      <a:pt x="2025" y="19551"/>
                      <a:pt x="2025" y="19551"/>
                    </a:cubicBezTo>
                    <a:cubicBezTo>
                      <a:pt x="19611" y="19551"/>
                      <a:pt x="19611" y="19551"/>
                      <a:pt x="19611" y="19551"/>
                    </a:cubicBezTo>
                    <a:lnTo>
                      <a:pt x="19611" y="2013"/>
                    </a:lnTo>
                    <a:close/>
                    <a:moveTo>
                      <a:pt x="6537" y="9380"/>
                    </a:moveTo>
                    <a:cubicBezTo>
                      <a:pt x="6785" y="9380"/>
                      <a:pt x="7034" y="9632"/>
                      <a:pt x="7034" y="9884"/>
                    </a:cubicBezTo>
                    <a:cubicBezTo>
                      <a:pt x="9556" y="12184"/>
                      <a:pt x="9556" y="12184"/>
                      <a:pt x="9556" y="12184"/>
                    </a:cubicBezTo>
                    <a:cubicBezTo>
                      <a:pt x="14068" y="7368"/>
                      <a:pt x="14068" y="7368"/>
                      <a:pt x="14068" y="7368"/>
                    </a:cubicBezTo>
                    <a:cubicBezTo>
                      <a:pt x="14317" y="7116"/>
                      <a:pt x="14566" y="7116"/>
                      <a:pt x="14815" y="7116"/>
                    </a:cubicBezTo>
                    <a:cubicBezTo>
                      <a:pt x="15347" y="7116"/>
                      <a:pt x="15845" y="7619"/>
                      <a:pt x="15845" y="8122"/>
                    </a:cubicBezTo>
                    <a:cubicBezTo>
                      <a:pt x="15845" y="8374"/>
                      <a:pt x="15845" y="8626"/>
                      <a:pt x="15596" y="8877"/>
                    </a:cubicBezTo>
                    <a:cubicBezTo>
                      <a:pt x="10054" y="14232"/>
                      <a:pt x="10054" y="14232"/>
                      <a:pt x="10054" y="14232"/>
                    </a:cubicBezTo>
                    <a:cubicBezTo>
                      <a:pt x="10054" y="14484"/>
                      <a:pt x="9805" y="14484"/>
                      <a:pt x="9556" y="14484"/>
                    </a:cubicBezTo>
                    <a:cubicBezTo>
                      <a:pt x="9308" y="14484"/>
                      <a:pt x="9059" y="14484"/>
                      <a:pt x="8810" y="14232"/>
                    </a:cubicBezTo>
                    <a:cubicBezTo>
                      <a:pt x="5791" y="11177"/>
                      <a:pt x="5791" y="11177"/>
                      <a:pt x="5791" y="11177"/>
                    </a:cubicBezTo>
                    <a:cubicBezTo>
                      <a:pt x="5542" y="10926"/>
                      <a:pt x="5542" y="10674"/>
                      <a:pt x="5542" y="10423"/>
                    </a:cubicBezTo>
                    <a:cubicBezTo>
                      <a:pt x="5542" y="9884"/>
                      <a:pt x="5791" y="9380"/>
                      <a:pt x="6537" y="9380"/>
                    </a:cubicBezTo>
                    <a:close/>
                  </a:path>
                </a:pathLst>
              </a:custGeom>
              <a:solidFill>
                <a:srgbClr val="4D9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181" name="Сгруппировать"/>
          <p:cNvGrpSpPr/>
          <p:nvPr/>
        </p:nvGrpSpPr>
        <p:grpSpPr>
          <a:xfrm>
            <a:off x="3499111" y="8272379"/>
            <a:ext cx="2865846" cy="1664382"/>
            <a:chOff x="0" y="56468"/>
            <a:chExt cx="2865844" cy="1664381"/>
          </a:xfrm>
        </p:grpSpPr>
        <p:sp>
          <p:nvSpPr>
            <p:cNvPr id="177" name="логистическая компания"/>
            <p:cNvSpPr/>
            <p:nvPr/>
          </p:nvSpPr>
          <p:spPr>
            <a:xfrm>
              <a:off x="1595844" y="4508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логистическая</a:t>
              </a:r>
              <a:r>
                <a:rPr dirty="0"/>
                <a:t> </a:t>
              </a:r>
              <a:r>
                <a:rPr dirty="0" err="1"/>
                <a:t>компания</a:t>
              </a:r>
              <a:endParaRPr dirty="0"/>
            </a:p>
          </p:txBody>
        </p:sp>
        <p:grpSp>
          <p:nvGrpSpPr>
            <p:cNvPr id="180" name="Сгруппировать"/>
            <p:cNvGrpSpPr/>
            <p:nvPr/>
          </p:nvGrpSpPr>
          <p:grpSpPr>
            <a:xfrm>
              <a:off x="0" y="56468"/>
              <a:ext cx="788762" cy="788763"/>
              <a:chOff x="0" y="0"/>
              <a:chExt cx="788761" cy="788761"/>
            </a:xfrm>
          </p:grpSpPr>
          <p:sp>
            <p:nvSpPr>
              <p:cNvPr id="178" name="Квадрат"/>
              <p:cNvSpPr/>
              <p:nvPr/>
            </p:nvSpPr>
            <p:spPr>
              <a:xfrm>
                <a:off x="0" y="0"/>
                <a:ext cx="788762" cy="78876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79" name="Shape 4938"/>
              <p:cNvSpPr/>
              <p:nvPr/>
            </p:nvSpPr>
            <p:spPr>
              <a:xfrm>
                <a:off x="10058" y="26601"/>
                <a:ext cx="768646" cy="74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05" y="21600"/>
                    </a:moveTo>
                    <a:cubicBezTo>
                      <a:pt x="1030" y="21600"/>
                      <a:pt x="1030" y="21600"/>
                      <a:pt x="1030" y="21600"/>
                    </a:cubicBezTo>
                    <a:cubicBezTo>
                      <a:pt x="533" y="21600"/>
                      <a:pt x="0" y="21312"/>
                      <a:pt x="0" y="20558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503"/>
                      <a:pt x="533" y="0"/>
                      <a:pt x="1030" y="0"/>
                    </a:cubicBezTo>
                    <a:cubicBezTo>
                      <a:pt x="20605" y="0"/>
                      <a:pt x="20605" y="0"/>
                      <a:pt x="20605" y="0"/>
                    </a:cubicBezTo>
                    <a:cubicBezTo>
                      <a:pt x="21103" y="0"/>
                      <a:pt x="21600" y="503"/>
                      <a:pt x="21600" y="1006"/>
                    </a:cubicBezTo>
                    <a:cubicBezTo>
                      <a:pt x="21600" y="20558"/>
                      <a:pt x="21600" y="20558"/>
                      <a:pt x="21600" y="20558"/>
                    </a:cubicBezTo>
                    <a:cubicBezTo>
                      <a:pt x="21600" y="21312"/>
                      <a:pt x="21103" y="21600"/>
                      <a:pt x="20605" y="21600"/>
                    </a:cubicBezTo>
                    <a:close/>
                    <a:moveTo>
                      <a:pt x="19611" y="2013"/>
                    </a:moveTo>
                    <a:cubicBezTo>
                      <a:pt x="2025" y="2013"/>
                      <a:pt x="2025" y="2013"/>
                      <a:pt x="2025" y="2013"/>
                    </a:cubicBezTo>
                    <a:cubicBezTo>
                      <a:pt x="2025" y="19551"/>
                      <a:pt x="2025" y="19551"/>
                      <a:pt x="2025" y="19551"/>
                    </a:cubicBezTo>
                    <a:cubicBezTo>
                      <a:pt x="19611" y="19551"/>
                      <a:pt x="19611" y="19551"/>
                      <a:pt x="19611" y="19551"/>
                    </a:cubicBezTo>
                    <a:lnTo>
                      <a:pt x="19611" y="2013"/>
                    </a:lnTo>
                    <a:close/>
                    <a:moveTo>
                      <a:pt x="6537" y="9380"/>
                    </a:moveTo>
                    <a:cubicBezTo>
                      <a:pt x="6785" y="9380"/>
                      <a:pt x="7034" y="9632"/>
                      <a:pt x="7034" y="9884"/>
                    </a:cubicBezTo>
                    <a:cubicBezTo>
                      <a:pt x="9556" y="12184"/>
                      <a:pt x="9556" y="12184"/>
                      <a:pt x="9556" y="12184"/>
                    </a:cubicBezTo>
                    <a:cubicBezTo>
                      <a:pt x="14068" y="7368"/>
                      <a:pt x="14068" y="7368"/>
                      <a:pt x="14068" y="7368"/>
                    </a:cubicBezTo>
                    <a:cubicBezTo>
                      <a:pt x="14317" y="7116"/>
                      <a:pt x="14566" y="7116"/>
                      <a:pt x="14815" y="7116"/>
                    </a:cubicBezTo>
                    <a:cubicBezTo>
                      <a:pt x="15347" y="7116"/>
                      <a:pt x="15845" y="7619"/>
                      <a:pt x="15845" y="8122"/>
                    </a:cubicBezTo>
                    <a:cubicBezTo>
                      <a:pt x="15845" y="8374"/>
                      <a:pt x="15845" y="8626"/>
                      <a:pt x="15596" y="8877"/>
                    </a:cubicBezTo>
                    <a:cubicBezTo>
                      <a:pt x="10054" y="14232"/>
                      <a:pt x="10054" y="14232"/>
                      <a:pt x="10054" y="14232"/>
                    </a:cubicBezTo>
                    <a:cubicBezTo>
                      <a:pt x="10054" y="14484"/>
                      <a:pt x="9805" y="14484"/>
                      <a:pt x="9556" y="14484"/>
                    </a:cubicBezTo>
                    <a:cubicBezTo>
                      <a:pt x="9308" y="14484"/>
                      <a:pt x="9059" y="14484"/>
                      <a:pt x="8810" y="14232"/>
                    </a:cubicBezTo>
                    <a:cubicBezTo>
                      <a:pt x="5791" y="11177"/>
                      <a:pt x="5791" y="11177"/>
                      <a:pt x="5791" y="11177"/>
                    </a:cubicBezTo>
                    <a:cubicBezTo>
                      <a:pt x="5542" y="10926"/>
                      <a:pt x="5542" y="10674"/>
                      <a:pt x="5542" y="10423"/>
                    </a:cubicBezTo>
                    <a:cubicBezTo>
                      <a:pt x="5542" y="9884"/>
                      <a:pt x="5791" y="9380"/>
                      <a:pt x="6537" y="9380"/>
                    </a:cubicBezTo>
                    <a:close/>
                  </a:path>
                </a:pathLst>
              </a:custGeom>
              <a:solidFill>
                <a:srgbClr val="4D9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C957E7E-7B68-CF4B-8302-0471CC3AAFBF}"/>
              </a:ext>
            </a:extLst>
          </p:cNvPr>
          <p:cNvGrpSpPr/>
          <p:nvPr/>
        </p:nvGrpSpPr>
        <p:grpSpPr>
          <a:xfrm>
            <a:off x="833631" y="11142963"/>
            <a:ext cx="16424165" cy="1809424"/>
            <a:chOff x="833631" y="11142963"/>
            <a:chExt cx="16424165" cy="1809424"/>
          </a:xfrm>
        </p:grpSpPr>
        <p:sp>
          <p:nvSpPr>
            <p:cNvPr id="183" name="разработка он-лайн продукта"/>
            <p:cNvSpPr txBox="1"/>
            <p:nvPr/>
          </p:nvSpPr>
          <p:spPr>
            <a:xfrm>
              <a:off x="5248602" y="12060240"/>
              <a:ext cx="8434707" cy="892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разработка</a:t>
              </a:r>
              <a:r>
                <a:rPr dirty="0"/>
                <a:t> </a:t>
              </a:r>
              <a:r>
                <a:rPr dirty="0" err="1"/>
                <a:t>он-лайн</a:t>
              </a:r>
              <a:r>
                <a:rPr dirty="0"/>
                <a:t> </a:t>
              </a:r>
              <a:r>
                <a:rPr dirty="0" err="1"/>
                <a:t>продукта</a:t>
              </a:r>
              <a:endParaRPr dirty="0"/>
            </a:p>
          </p:txBody>
        </p:sp>
        <p:sp>
          <p:nvSpPr>
            <p:cNvPr id="184" name="Сейчас в разработке"/>
            <p:cNvSpPr txBox="1"/>
            <p:nvPr/>
          </p:nvSpPr>
          <p:spPr>
            <a:xfrm>
              <a:off x="833631" y="11142963"/>
              <a:ext cx="16424165" cy="917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6500" b="0"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rPr dirty="0" err="1"/>
                <a:t>Сейчас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разработке</a:t>
              </a:r>
              <a:r>
                <a:rPr dirty="0"/>
                <a:t> 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72E6B0A-3834-7549-A3D1-A538CE56B7E0}"/>
              </a:ext>
            </a:extLst>
          </p:cNvPr>
          <p:cNvGrpSpPr/>
          <p:nvPr/>
        </p:nvGrpSpPr>
        <p:grpSpPr>
          <a:xfrm>
            <a:off x="3482551" y="9522641"/>
            <a:ext cx="11338765" cy="1713358"/>
            <a:chOff x="3482551" y="9522641"/>
            <a:chExt cx="11338765" cy="1713358"/>
          </a:xfrm>
        </p:grpSpPr>
        <p:sp>
          <p:nvSpPr>
            <p:cNvPr id="182" name="запуск продукта на маркет плейсы"/>
            <p:cNvSpPr txBox="1"/>
            <p:nvPr/>
          </p:nvSpPr>
          <p:spPr>
            <a:xfrm>
              <a:off x="5017549" y="9522641"/>
              <a:ext cx="9803767" cy="892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50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запуск</a:t>
              </a:r>
              <a:r>
                <a:rPr dirty="0"/>
                <a:t> </a:t>
              </a:r>
              <a:r>
                <a:rPr dirty="0" err="1"/>
                <a:t>продукта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маркет</a:t>
              </a:r>
              <a:r>
                <a:rPr dirty="0"/>
                <a:t> </a:t>
              </a:r>
              <a:r>
                <a:rPr dirty="0" err="1"/>
                <a:t>плейсы</a:t>
              </a:r>
              <a:endParaRPr dirty="0"/>
            </a:p>
          </p:txBody>
        </p:sp>
        <p:grpSp>
          <p:nvGrpSpPr>
            <p:cNvPr id="33" name="Сгруппировать">
              <a:extLst>
                <a:ext uri="{FF2B5EF4-FFF2-40B4-BE49-F238E27FC236}">
                  <a16:creationId xmlns:a16="http://schemas.microsoft.com/office/drawing/2014/main" id="{4D2E2B8E-1604-6B44-8E00-70674C0AB80E}"/>
                </a:ext>
              </a:extLst>
            </p:cNvPr>
            <p:cNvGrpSpPr/>
            <p:nvPr/>
          </p:nvGrpSpPr>
          <p:grpSpPr>
            <a:xfrm>
              <a:off x="3482551" y="9571617"/>
              <a:ext cx="2865846" cy="1664382"/>
              <a:chOff x="0" y="56468"/>
              <a:chExt cx="2865844" cy="1664381"/>
            </a:xfrm>
          </p:grpSpPr>
          <p:sp>
            <p:nvSpPr>
              <p:cNvPr id="34" name="логистическая компания">
                <a:extLst>
                  <a:ext uri="{FF2B5EF4-FFF2-40B4-BE49-F238E27FC236}">
                    <a16:creationId xmlns:a16="http://schemas.microsoft.com/office/drawing/2014/main" id="{1E9F8576-AEA9-CD49-B921-5AEA011A70B1}"/>
                  </a:ext>
                </a:extLst>
              </p:cNvPr>
              <p:cNvSpPr/>
              <p:nvPr/>
            </p:nvSpPr>
            <p:spPr>
              <a:xfrm>
                <a:off x="1595844" y="4508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5000" b="0"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</a:lstStyle>
              <a:p>
                <a:endParaRPr dirty="0"/>
              </a:p>
            </p:txBody>
          </p:sp>
          <p:grpSp>
            <p:nvGrpSpPr>
              <p:cNvPr id="35" name="Сгруппировать">
                <a:extLst>
                  <a:ext uri="{FF2B5EF4-FFF2-40B4-BE49-F238E27FC236}">
                    <a16:creationId xmlns:a16="http://schemas.microsoft.com/office/drawing/2014/main" id="{B1CB66E4-545A-1A42-964E-77868AECDB55}"/>
                  </a:ext>
                </a:extLst>
              </p:cNvPr>
              <p:cNvGrpSpPr/>
              <p:nvPr/>
            </p:nvGrpSpPr>
            <p:grpSpPr>
              <a:xfrm>
                <a:off x="0" y="56468"/>
                <a:ext cx="788762" cy="788763"/>
                <a:chOff x="0" y="0"/>
                <a:chExt cx="788761" cy="788761"/>
              </a:xfrm>
            </p:grpSpPr>
            <p:sp>
              <p:nvSpPr>
                <p:cNvPr id="36" name="Квадрат">
                  <a:extLst>
                    <a:ext uri="{FF2B5EF4-FFF2-40B4-BE49-F238E27FC236}">
                      <a16:creationId xmlns:a16="http://schemas.microsoft.com/office/drawing/2014/main" id="{21369062-5C10-2A46-B3E1-3C82E4EBF4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88762" cy="788762"/>
                </a:xfrm>
                <a:prstGeom prst="rect">
                  <a:avLst/>
                </a:prstGeom>
                <a:solidFill>
                  <a:srgbClr val="D5D5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7" name="Shape 4938">
                  <a:extLst>
                    <a:ext uri="{FF2B5EF4-FFF2-40B4-BE49-F238E27FC236}">
                      <a16:creationId xmlns:a16="http://schemas.microsoft.com/office/drawing/2014/main" id="{774389B0-C04A-E548-AEB9-C6D5519DEBFF}"/>
                    </a:ext>
                  </a:extLst>
                </p:cNvPr>
                <p:cNvSpPr/>
                <p:nvPr/>
              </p:nvSpPr>
              <p:spPr>
                <a:xfrm>
                  <a:off x="10058" y="26601"/>
                  <a:ext cx="768646" cy="746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605" y="21600"/>
                      </a:moveTo>
                      <a:cubicBezTo>
                        <a:pt x="1030" y="21600"/>
                        <a:pt x="1030" y="21600"/>
                        <a:pt x="1030" y="21600"/>
                      </a:cubicBezTo>
                      <a:cubicBezTo>
                        <a:pt x="533" y="21600"/>
                        <a:pt x="0" y="21312"/>
                        <a:pt x="0" y="20558"/>
                      </a:cubicBezTo>
                      <a:cubicBezTo>
                        <a:pt x="0" y="1006"/>
                        <a:pt x="0" y="1006"/>
                        <a:pt x="0" y="1006"/>
                      </a:cubicBezTo>
                      <a:cubicBezTo>
                        <a:pt x="0" y="503"/>
                        <a:pt x="533" y="0"/>
                        <a:pt x="1030" y="0"/>
                      </a:cubicBezTo>
                      <a:cubicBezTo>
                        <a:pt x="20605" y="0"/>
                        <a:pt x="20605" y="0"/>
                        <a:pt x="20605" y="0"/>
                      </a:cubicBezTo>
                      <a:cubicBezTo>
                        <a:pt x="21103" y="0"/>
                        <a:pt x="21600" y="503"/>
                        <a:pt x="21600" y="1006"/>
                      </a:cubicBezTo>
                      <a:cubicBezTo>
                        <a:pt x="21600" y="20558"/>
                        <a:pt x="21600" y="20558"/>
                        <a:pt x="21600" y="20558"/>
                      </a:cubicBezTo>
                      <a:cubicBezTo>
                        <a:pt x="21600" y="21312"/>
                        <a:pt x="21103" y="21600"/>
                        <a:pt x="20605" y="21600"/>
                      </a:cubicBezTo>
                      <a:close/>
                      <a:moveTo>
                        <a:pt x="19611" y="2013"/>
                      </a:moveTo>
                      <a:cubicBezTo>
                        <a:pt x="2025" y="2013"/>
                        <a:pt x="2025" y="2013"/>
                        <a:pt x="2025" y="2013"/>
                      </a:cubicBezTo>
                      <a:cubicBezTo>
                        <a:pt x="2025" y="19551"/>
                        <a:pt x="2025" y="19551"/>
                        <a:pt x="2025" y="19551"/>
                      </a:cubicBezTo>
                      <a:cubicBezTo>
                        <a:pt x="19611" y="19551"/>
                        <a:pt x="19611" y="19551"/>
                        <a:pt x="19611" y="19551"/>
                      </a:cubicBezTo>
                      <a:lnTo>
                        <a:pt x="19611" y="2013"/>
                      </a:lnTo>
                      <a:close/>
                      <a:moveTo>
                        <a:pt x="6537" y="9380"/>
                      </a:moveTo>
                      <a:cubicBezTo>
                        <a:pt x="6785" y="9380"/>
                        <a:pt x="7034" y="9632"/>
                        <a:pt x="7034" y="9884"/>
                      </a:cubicBezTo>
                      <a:cubicBezTo>
                        <a:pt x="9556" y="12184"/>
                        <a:pt x="9556" y="12184"/>
                        <a:pt x="9556" y="12184"/>
                      </a:cubicBezTo>
                      <a:cubicBezTo>
                        <a:pt x="14068" y="7368"/>
                        <a:pt x="14068" y="7368"/>
                        <a:pt x="14068" y="7368"/>
                      </a:cubicBezTo>
                      <a:cubicBezTo>
                        <a:pt x="14317" y="7116"/>
                        <a:pt x="14566" y="7116"/>
                        <a:pt x="14815" y="7116"/>
                      </a:cubicBezTo>
                      <a:cubicBezTo>
                        <a:pt x="15347" y="7116"/>
                        <a:pt x="15845" y="7619"/>
                        <a:pt x="15845" y="8122"/>
                      </a:cubicBezTo>
                      <a:cubicBezTo>
                        <a:pt x="15845" y="8374"/>
                        <a:pt x="15845" y="8626"/>
                        <a:pt x="15596" y="8877"/>
                      </a:cubicBezTo>
                      <a:cubicBezTo>
                        <a:pt x="10054" y="14232"/>
                        <a:pt x="10054" y="14232"/>
                        <a:pt x="10054" y="14232"/>
                      </a:cubicBezTo>
                      <a:cubicBezTo>
                        <a:pt x="10054" y="14484"/>
                        <a:pt x="9805" y="14484"/>
                        <a:pt x="9556" y="14484"/>
                      </a:cubicBezTo>
                      <a:cubicBezTo>
                        <a:pt x="9308" y="14484"/>
                        <a:pt x="9059" y="14484"/>
                        <a:pt x="8810" y="14232"/>
                      </a:cubicBezTo>
                      <a:cubicBezTo>
                        <a:pt x="5791" y="11177"/>
                        <a:pt x="5791" y="11177"/>
                        <a:pt x="5791" y="11177"/>
                      </a:cubicBezTo>
                      <a:cubicBezTo>
                        <a:pt x="5542" y="10926"/>
                        <a:pt x="5542" y="10674"/>
                        <a:pt x="5542" y="10423"/>
                      </a:cubicBezTo>
                      <a:cubicBezTo>
                        <a:pt x="5542" y="9884"/>
                        <a:pt x="5791" y="9380"/>
                        <a:pt x="6537" y="9380"/>
                      </a:cubicBezTo>
                      <a:close/>
                    </a:path>
                  </a:pathLst>
                </a:custGeom>
                <a:solidFill>
                  <a:srgbClr val="4D9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 defTabSz="914400">
                    <a:defRPr sz="1800" b="0">
                      <a:latin typeface="Roboto"/>
                      <a:ea typeface="Roboto"/>
                      <a:cs typeface="Roboto"/>
                      <a:sym typeface="Roboto"/>
                    </a:defRPr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6" grpId="0" animBg="1" advAuto="0"/>
      <p:bldP spid="171" grpId="0" animBg="1" advAuto="0"/>
      <p:bldP spid="176" grpId="0" animBg="1" advAuto="0"/>
      <p:bldP spid="181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Rectangle 5"/>
          <p:cNvSpPr/>
          <p:nvPr/>
        </p:nvSpPr>
        <p:spPr>
          <a:xfrm>
            <a:off x="2706563" y="11585381"/>
            <a:ext cx="22966849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0" name="Rectangle 5"/>
          <p:cNvSpPr/>
          <p:nvPr/>
        </p:nvSpPr>
        <p:spPr>
          <a:xfrm>
            <a:off x="1265115" y="2933982"/>
            <a:ext cx="22966848" cy="259851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1" name="Rectangle 5"/>
          <p:cNvSpPr/>
          <p:nvPr/>
        </p:nvSpPr>
        <p:spPr>
          <a:xfrm>
            <a:off x="152037" y="1160275"/>
            <a:ext cx="16150389" cy="317429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2" name="Rectangle 5"/>
          <p:cNvSpPr/>
          <p:nvPr/>
        </p:nvSpPr>
        <p:spPr>
          <a:xfrm>
            <a:off x="16454907" y="6971789"/>
            <a:ext cx="7781032" cy="317429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3" name="Rectangle 5"/>
          <p:cNvSpPr/>
          <p:nvPr/>
        </p:nvSpPr>
        <p:spPr>
          <a:xfrm>
            <a:off x="169249" y="6323171"/>
            <a:ext cx="22966848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54" name="photo_2021-05-15 15.58.39.jpeg" descr="photo_2021-05-15 15.58.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43" y="1425063"/>
            <a:ext cx="23622653" cy="383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hoto_2021-05-15 15.58.37.jpeg" descr="photo_2021-05-15 15.58.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49" y="6630786"/>
            <a:ext cx="23622654" cy="3174295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Rectangle 5"/>
          <p:cNvSpPr/>
          <p:nvPr/>
        </p:nvSpPr>
        <p:spPr>
          <a:xfrm>
            <a:off x="-183677" y="11110145"/>
            <a:ext cx="22769266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7" name="АНАЛИТИКА"/>
          <p:cNvSpPr txBox="1"/>
          <p:nvPr/>
        </p:nvSpPr>
        <p:spPr>
          <a:xfrm>
            <a:off x="1088682" y="11595948"/>
            <a:ext cx="614233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АНАЛИТИКА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Rectangle 5"/>
          <p:cNvSpPr/>
          <p:nvPr/>
        </p:nvSpPr>
        <p:spPr>
          <a:xfrm>
            <a:off x="8740340" y="333128"/>
            <a:ext cx="15705682" cy="2598512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0" name="Rectangle 5"/>
          <p:cNvSpPr/>
          <p:nvPr/>
        </p:nvSpPr>
        <p:spPr>
          <a:xfrm>
            <a:off x="-657470" y="305430"/>
            <a:ext cx="6951215" cy="105957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61" name="photo_2021-05-15 15.58.42.jpeg" descr="photo_2021-05-15 15.58.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5" y="544620"/>
            <a:ext cx="23878390" cy="10428142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Rectangle 5"/>
          <p:cNvSpPr/>
          <p:nvPr/>
        </p:nvSpPr>
        <p:spPr>
          <a:xfrm>
            <a:off x="2706563" y="11585381"/>
            <a:ext cx="22966849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3" name="Rectangle 5"/>
          <p:cNvSpPr/>
          <p:nvPr/>
        </p:nvSpPr>
        <p:spPr>
          <a:xfrm>
            <a:off x="-183677" y="11110145"/>
            <a:ext cx="22769266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4" name="АНАЛИТИКА"/>
          <p:cNvSpPr txBox="1"/>
          <p:nvPr/>
        </p:nvSpPr>
        <p:spPr>
          <a:xfrm>
            <a:off x="1088682" y="11595948"/>
            <a:ext cx="614233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АНАЛИТИКА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Rectangle 5"/>
          <p:cNvSpPr/>
          <p:nvPr/>
        </p:nvSpPr>
        <p:spPr>
          <a:xfrm>
            <a:off x="1621516" y="1192141"/>
            <a:ext cx="22769265" cy="188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7" name="Rectangle 5"/>
          <p:cNvSpPr/>
          <p:nvPr/>
        </p:nvSpPr>
        <p:spPr>
          <a:xfrm>
            <a:off x="-53165" y="484746"/>
            <a:ext cx="22966848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8" name="Информация"/>
          <p:cNvSpPr txBox="1"/>
          <p:nvPr/>
        </p:nvSpPr>
        <p:spPr>
          <a:xfrm>
            <a:off x="1724261" y="970550"/>
            <a:ext cx="614233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Информация </a:t>
            </a:r>
          </a:p>
        </p:txBody>
      </p:sp>
      <p:sp>
        <p:nvSpPr>
          <p:cNvPr id="769" name="НОВОСТИ"/>
          <p:cNvSpPr txBox="1"/>
          <p:nvPr/>
        </p:nvSpPr>
        <p:spPr>
          <a:xfrm>
            <a:off x="1576199" y="3738945"/>
            <a:ext cx="427496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НОВОСТИ</a:t>
            </a:r>
          </a:p>
        </p:txBody>
      </p:sp>
      <p:sp>
        <p:nvSpPr>
          <p:cNvPr id="770" name="АЛЬТЕРНАТИВНЫЕ НОВОСТИ"/>
          <p:cNvSpPr txBox="1"/>
          <p:nvPr/>
        </p:nvSpPr>
        <p:spPr>
          <a:xfrm>
            <a:off x="1571416" y="5244971"/>
            <a:ext cx="1088879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АЛЬТЕРНАТИВНЫЕ НОВОСТИ</a:t>
            </a:r>
          </a:p>
        </p:txBody>
      </p:sp>
      <p:sp>
        <p:nvSpPr>
          <p:cNvPr id="771" name="СОЦИАЛЬНЫЕ СЕТИ"/>
          <p:cNvSpPr txBox="1"/>
          <p:nvPr/>
        </p:nvSpPr>
        <p:spPr>
          <a:xfrm>
            <a:off x="1534652" y="6530199"/>
            <a:ext cx="776298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СОЦИАЛЬНЫЕ СЕТИ</a:t>
            </a:r>
          </a:p>
        </p:txBody>
      </p:sp>
      <p:sp>
        <p:nvSpPr>
          <p:cNvPr id="772" name="ИССЛЕДОВАНИЯ"/>
          <p:cNvSpPr txBox="1"/>
          <p:nvPr/>
        </p:nvSpPr>
        <p:spPr>
          <a:xfrm>
            <a:off x="1567483" y="7876213"/>
            <a:ext cx="65846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ИССЛЕДОВАНИЯ</a:t>
            </a:r>
          </a:p>
        </p:txBody>
      </p:sp>
      <p:sp>
        <p:nvSpPr>
          <p:cNvPr id="773" name="СПЛЕТНИ"/>
          <p:cNvSpPr txBox="1"/>
          <p:nvPr/>
        </p:nvSpPr>
        <p:spPr>
          <a:xfrm>
            <a:off x="1601986" y="9171425"/>
            <a:ext cx="420449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СПЛЕТНИ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 animBg="1" advAuto="0"/>
      <p:bldP spid="770" grpId="0" animBg="1" advAuto="0"/>
      <p:bldP spid="771" grpId="0" animBg="1" advAuto="0"/>
      <p:bldP spid="772" grpId="0" animBg="1" advAuto="0"/>
      <p:bldP spid="773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Rectangle 5"/>
          <p:cNvSpPr/>
          <p:nvPr/>
        </p:nvSpPr>
        <p:spPr>
          <a:xfrm>
            <a:off x="1621516" y="1395341"/>
            <a:ext cx="22769265" cy="1888548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6" name="Rectangle 5"/>
          <p:cNvSpPr/>
          <p:nvPr/>
        </p:nvSpPr>
        <p:spPr>
          <a:xfrm>
            <a:off x="-53165" y="484746"/>
            <a:ext cx="22966848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7" name="ЗАКОНОДАТЕЛЬСТВО"/>
          <p:cNvSpPr txBox="1"/>
          <p:nvPr/>
        </p:nvSpPr>
        <p:spPr>
          <a:xfrm>
            <a:off x="1724261" y="970550"/>
            <a:ext cx="1974779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ЗАКОНОДАТЕЛЬСТВО</a:t>
            </a:r>
          </a:p>
        </p:txBody>
      </p:sp>
      <p:sp>
        <p:nvSpPr>
          <p:cNvPr id="778" name="НОРМАТИВНО ПРАВОВЫЕ АКТЫ"/>
          <p:cNvSpPr txBox="1"/>
          <p:nvPr/>
        </p:nvSpPr>
        <p:spPr>
          <a:xfrm>
            <a:off x="1576199" y="3738945"/>
            <a:ext cx="1188526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НОРМАТИВНО ПРАВОВЫЕ АКТЫ</a:t>
            </a:r>
          </a:p>
        </p:txBody>
      </p:sp>
      <p:sp>
        <p:nvSpPr>
          <p:cNvPr id="779" name="ЗАКОННЫЕ И ПОДЗАКОННЫЕ АКТЫ"/>
          <p:cNvSpPr txBox="1"/>
          <p:nvPr/>
        </p:nvSpPr>
        <p:spPr>
          <a:xfrm>
            <a:off x="1571416" y="5244971"/>
            <a:ext cx="1321514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ЗАКОННЫЕ И ПОДЗАКОННЫЕ АКТЫ</a:t>
            </a:r>
          </a:p>
        </p:txBody>
      </p:sp>
      <p:sp>
        <p:nvSpPr>
          <p:cNvPr id="780" name="КОНСТИТУЦИЯ"/>
          <p:cNvSpPr txBox="1"/>
          <p:nvPr/>
        </p:nvSpPr>
        <p:spPr>
          <a:xfrm>
            <a:off x="1534652" y="6530199"/>
            <a:ext cx="623835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КОНСТИТУЦИЯ </a:t>
            </a:r>
          </a:p>
        </p:txBody>
      </p:sp>
      <p:sp>
        <p:nvSpPr>
          <p:cNvPr id="781" name="МЕЖДУНАРОДНЫЕ ДОГОВОРЫ И СОГЛАШЕНИЯ РФ"/>
          <p:cNvSpPr txBox="1"/>
          <p:nvPr/>
        </p:nvSpPr>
        <p:spPr>
          <a:xfrm>
            <a:off x="1567483" y="7876213"/>
            <a:ext cx="1839451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МЕЖДУНАРОДНЫЕ ДОГОВОРЫ И СОГЛАШЕНИЯ РФ</a:t>
            </a:r>
          </a:p>
        </p:txBody>
      </p:sp>
      <p:sp>
        <p:nvSpPr>
          <p:cNvPr id="782" name="ФЕДЕРАЛЬНЫЕ ЗАКОНЫ"/>
          <p:cNvSpPr txBox="1"/>
          <p:nvPr/>
        </p:nvSpPr>
        <p:spPr>
          <a:xfrm>
            <a:off x="1601986" y="9171425"/>
            <a:ext cx="935430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ФЕДЕРАЛЬНЫЕ ЗАКОНЫ</a:t>
            </a:r>
          </a:p>
        </p:txBody>
      </p:sp>
      <p:sp>
        <p:nvSpPr>
          <p:cNvPr id="783" name="ПОСТАНОВЛЕНИЯ"/>
          <p:cNvSpPr txBox="1"/>
          <p:nvPr/>
        </p:nvSpPr>
        <p:spPr>
          <a:xfrm>
            <a:off x="1614686" y="10290249"/>
            <a:ext cx="722875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89344" indent="-789344" algn="l" defTabSz="457200">
              <a:buSzPct val="125000"/>
              <a:buChar char="•"/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ПОСТАНОВЛЕНИЯ </a:t>
            </a:r>
          </a:p>
        </p:txBody>
      </p:sp>
      <p:sp>
        <p:nvSpPr>
          <p:cNvPr id="784" name="И ТАК ДАЛЕЕ"/>
          <p:cNvSpPr txBox="1"/>
          <p:nvPr/>
        </p:nvSpPr>
        <p:spPr>
          <a:xfrm>
            <a:off x="18841432" y="12272410"/>
            <a:ext cx="466016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966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И ТАК ДАЛЕЕ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0" animBg="1" advAuto="0"/>
      <p:bldP spid="779" grpId="0" animBg="1" advAuto="0"/>
      <p:bldP spid="780" grpId="0" animBg="1" advAuto="0"/>
      <p:bldP spid="781" grpId="0" animBg="1" advAuto="0"/>
      <p:bldP spid="782" grpId="0" animBg="1" advAuto="0"/>
      <p:bldP spid="783" grpId="0" animBg="1" advAuto="0"/>
      <p:bldP spid="784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разить философией"/>
          <p:cNvSpPr txBox="1"/>
          <p:nvPr/>
        </p:nvSpPr>
        <p:spPr>
          <a:xfrm>
            <a:off x="7768273" y="3146901"/>
            <a:ext cx="63919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заразить</a:t>
            </a:r>
            <a:r>
              <a:rPr dirty="0"/>
              <a:t> </a:t>
            </a:r>
            <a:r>
              <a:rPr dirty="0" err="1"/>
              <a:t>философией</a:t>
            </a:r>
            <a:endParaRPr dirty="0"/>
          </a:p>
        </p:txBody>
      </p:sp>
      <p:sp>
        <p:nvSpPr>
          <p:cNvPr id="270" name="перераспределить задачи"/>
          <p:cNvSpPr txBox="1"/>
          <p:nvPr/>
        </p:nvSpPr>
        <p:spPr>
          <a:xfrm>
            <a:off x="7798946" y="6425940"/>
            <a:ext cx="745299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перераспределить</a:t>
            </a:r>
            <a:r>
              <a:rPr dirty="0"/>
              <a:t> </a:t>
            </a:r>
            <a:r>
              <a:rPr dirty="0" err="1"/>
              <a:t>задачи</a:t>
            </a:r>
            <a:endParaRPr dirty="0"/>
          </a:p>
        </p:txBody>
      </p:sp>
      <p:sp>
        <p:nvSpPr>
          <p:cNvPr id="271" name="делегировать, не поручить"/>
          <p:cNvSpPr txBox="1"/>
          <p:nvPr/>
        </p:nvSpPr>
        <p:spPr>
          <a:xfrm>
            <a:off x="7798946" y="3948747"/>
            <a:ext cx="7813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делегировать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поручить</a:t>
            </a:r>
            <a:r>
              <a:rPr dirty="0"/>
              <a:t> </a:t>
            </a:r>
          </a:p>
        </p:txBody>
      </p:sp>
      <p:sp>
        <p:nvSpPr>
          <p:cNvPr id="272" name="отдать профессионалам на сторону"/>
          <p:cNvSpPr txBox="1"/>
          <p:nvPr/>
        </p:nvSpPr>
        <p:spPr>
          <a:xfrm>
            <a:off x="7798946" y="7307361"/>
            <a:ext cx="101288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отдать</a:t>
            </a:r>
            <a:r>
              <a:rPr dirty="0"/>
              <a:t> </a:t>
            </a:r>
            <a:r>
              <a:rPr dirty="0" err="1"/>
              <a:t>профессионалам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сторону</a:t>
            </a:r>
            <a:endParaRPr dirty="0"/>
          </a:p>
        </p:txBody>
      </p:sp>
      <p:sp>
        <p:nvSpPr>
          <p:cNvPr id="273" name="упростить"/>
          <p:cNvSpPr txBox="1"/>
          <p:nvPr/>
        </p:nvSpPr>
        <p:spPr>
          <a:xfrm>
            <a:off x="7862008" y="8226269"/>
            <a:ext cx="29965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упростить</a:t>
            </a:r>
            <a:endParaRPr dirty="0"/>
          </a:p>
        </p:txBody>
      </p:sp>
      <p:sp>
        <p:nvSpPr>
          <p:cNvPr id="274" name="нанять сотрудников"/>
          <p:cNvSpPr txBox="1"/>
          <p:nvPr/>
        </p:nvSpPr>
        <p:spPr>
          <a:xfrm>
            <a:off x="7798946" y="4728487"/>
            <a:ext cx="577469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нанять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</p:txBody>
      </p:sp>
      <p:sp>
        <p:nvSpPr>
          <p:cNvPr id="275" name="автоматизировать"/>
          <p:cNvSpPr txBox="1"/>
          <p:nvPr/>
        </p:nvSpPr>
        <p:spPr>
          <a:xfrm>
            <a:off x="7862008" y="9178434"/>
            <a:ext cx="531558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автоматизировать</a:t>
            </a:r>
            <a:endParaRPr dirty="0"/>
          </a:p>
        </p:txBody>
      </p:sp>
      <p:sp>
        <p:nvSpPr>
          <p:cNvPr id="276" name="шаблонировать одинаковые действия"/>
          <p:cNvSpPr txBox="1"/>
          <p:nvPr/>
        </p:nvSpPr>
        <p:spPr>
          <a:xfrm>
            <a:off x="7798946" y="10050665"/>
            <a:ext cx="1086167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шаблонировать</a:t>
            </a:r>
            <a:r>
              <a:rPr dirty="0"/>
              <a:t> </a:t>
            </a:r>
            <a:r>
              <a:rPr dirty="0" err="1"/>
              <a:t>одинаковые</a:t>
            </a:r>
            <a:r>
              <a:rPr dirty="0"/>
              <a:t> </a:t>
            </a:r>
            <a:r>
              <a:rPr dirty="0" err="1"/>
              <a:t>действия</a:t>
            </a:r>
            <a:endParaRPr dirty="0"/>
          </a:p>
        </p:txBody>
      </p:sp>
      <p:sp>
        <p:nvSpPr>
          <p:cNvPr id="277" name="анализ и усиление мест, где больше денег"/>
          <p:cNvSpPr txBox="1"/>
          <p:nvPr/>
        </p:nvSpPr>
        <p:spPr>
          <a:xfrm>
            <a:off x="7862008" y="10853106"/>
            <a:ext cx="118948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денег</a:t>
            </a:r>
            <a:endParaRPr dirty="0"/>
          </a:p>
        </p:txBody>
      </p:sp>
      <p:sp>
        <p:nvSpPr>
          <p:cNvPr id="278" name="перевести разовый проект в продукт"/>
          <p:cNvSpPr txBox="1"/>
          <p:nvPr/>
        </p:nvSpPr>
        <p:spPr>
          <a:xfrm>
            <a:off x="7798946" y="11725337"/>
            <a:ext cx="1049401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перевести</a:t>
            </a:r>
            <a:r>
              <a:rPr dirty="0"/>
              <a:t> </a:t>
            </a:r>
            <a:r>
              <a:rPr dirty="0" err="1"/>
              <a:t>разовый</a:t>
            </a:r>
            <a:r>
              <a:rPr dirty="0"/>
              <a:t>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продукт</a:t>
            </a:r>
            <a:endParaRPr dirty="0"/>
          </a:p>
        </p:txBody>
      </p:sp>
      <p:sp>
        <p:nvSpPr>
          <p:cNvPr id="279" name="распределить ответственность"/>
          <p:cNvSpPr txBox="1"/>
          <p:nvPr/>
        </p:nvSpPr>
        <p:spPr>
          <a:xfrm>
            <a:off x="7798946" y="5507032"/>
            <a:ext cx="886333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50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распределить</a:t>
            </a:r>
            <a:r>
              <a:rPr dirty="0"/>
              <a:t> </a:t>
            </a:r>
            <a:r>
              <a:rPr dirty="0" err="1"/>
              <a:t>ответственность</a:t>
            </a:r>
            <a:endParaRPr dirty="0"/>
          </a:p>
        </p:txBody>
      </p:sp>
      <p:sp>
        <p:nvSpPr>
          <p:cNvPr id="280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нужно поднять эффективность ремесленника"/>
          <p:cNvSpPr txBox="1"/>
          <p:nvPr/>
        </p:nvSpPr>
        <p:spPr>
          <a:xfrm>
            <a:off x="1035886" y="970550"/>
            <a:ext cx="21051558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нужно поднять эффективность ремесленника</a:t>
            </a:r>
          </a:p>
        </p:txBody>
      </p:sp>
      <p:sp>
        <p:nvSpPr>
          <p:cNvPr id="282" name="Shape 4937"/>
          <p:cNvSpPr/>
          <p:nvPr/>
        </p:nvSpPr>
        <p:spPr>
          <a:xfrm>
            <a:off x="6943691" y="3145848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3" name="Shape 4937"/>
          <p:cNvSpPr/>
          <p:nvPr/>
        </p:nvSpPr>
        <p:spPr>
          <a:xfrm>
            <a:off x="6943691" y="402381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4" name="Shape 4937"/>
          <p:cNvSpPr/>
          <p:nvPr/>
        </p:nvSpPr>
        <p:spPr>
          <a:xfrm>
            <a:off x="6943691" y="489397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5" name="Shape 4937"/>
          <p:cNvSpPr/>
          <p:nvPr/>
        </p:nvSpPr>
        <p:spPr>
          <a:xfrm>
            <a:off x="6943691" y="576413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6" name="Shape 4937"/>
          <p:cNvSpPr/>
          <p:nvPr/>
        </p:nvSpPr>
        <p:spPr>
          <a:xfrm>
            <a:off x="6943691" y="663429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7" name="Shape 4937"/>
          <p:cNvSpPr/>
          <p:nvPr/>
        </p:nvSpPr>
        <p:spPr>
          <a:xfrm>
            <a:off x="6943691" y="7512263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8" name="Shape 4937"/>
          <p:cNvSpPr/>
          <p:nvPr/>
        </p:nvSpPr>
        <p:spPr>
          <a:xfrm>
            <a:off x="6943691" y="8382424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89" name="Shape 4937"/>
          <p:cNvSpPr/>
          <p:nvPr/>
        </p:nvSpPr>
        <p:spPr>
          <a:xfrm>
            <a:off x="6943691" y="9252585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0" name="Shape 4937"/>
          <p:cNvSpPr/>
          <p:nvPr/>
        </p:nvSpPr>
        <p:spPr>
          <a:xfrm>
            <a:off x="6943691" y="10122746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1" name="Shape 4937"/>
          <p:cNvSpPr/>
          <p:nvPr/>
        </p:nvSpPr>
        <p:spPr>
          <a:xfrm>
            <a:off x="6943691" y="10992907"/>
            <a:ext cx="768647" cy="75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92" name="Shape 4937"/>
          <p:cNvSpPr/>
          <p:nvPr/>
        </p:nvSpPr>
        <p:spPr>
          <a:xfrm>
            <a:off x="6943691" y="11863068"/>
            <a:ext cx="768647" cy="757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92" y="21600"/>
                </a:move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12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503"/>
                  <a:pt x="252" y="0"/>
                  <a:pt x="1008" y="0"/>
                </a:cubicBezTo>
                <a:cubicBezTo>
                  <a:pt x="20592" y="0"/>
                  <a:pt x="20592" y="0"/>
                  <a:pt x="20592" y="0"/>
                </a:cubicBezTo>
                <a:cubicBezTo>
                  <a:pt x="21096" y="0"/>
                  <a:pt x="21600" y="503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312"/>
                  <a:pt x="21096" y="21600"/>
                  <a:pt x="20592" y="21600"/>
                </a:cubicBezTo>
                <a:close/>
                <a:moveTo>
                  <a:pt x="19584" y="2013"/>
                </a:moveTo>
                <a:cubicBezTo>
                  <a:pt x="2016" y="2013"/>
                  <a:pt x="2016" y="2013"/>
                  <a:pt x="2016" y="2013"/>
                </a:cubicBezTo>
                <a:cubicBezTo>
                  <a:pt x="2016" y="19551"/>
                  <a:pt x="2016" y="19551"/>
                  <a:pt x="2016" y="19551"/>
                </a:cubicBezTo>
                <a:cubicBezTo>
                  <a:pt x="19584" y="19551"/>
                  <a:pt x="19584" y="19551"/>
                  <a:pt x="19584" y="19551"/>
                </a:cubicBezTo>
                <a:lnTo>
                  <a:pt x="19584" y="2013"/>
                </a:lnTo>
                <a:close/>
                <a:moveTo>
                  <a:pt x="6084" y="7116"/>
                </a:moveTo>
                <a:cubicBezTo>
                  <a:pt x="6084" y="6613"/>
                  <a:pt x="6336" y="6074"/>
                  <a:pt x="7092" y="6074"/>
                </a:cubicBezTo>
                <a:cubicBezTo>
                  <a:pt x="7344" y="6074"/>
                  <a:pt x="7596" y="6074"/>
                  <a:pt x="7596" y="6325"/>
                </a:cubicBezTo>
                <a:cubicBezTo>
                  <a:pt x="10656" y="9380"/>
                  <a:pt x="10656" y="9380"/>
                  <a:pt x="10656" y="9380"/>
                </a:cubicBezTo>
                <a:cubicBezTo>
                  <a:pt x="13716" y="6325"/>
                  <a:pt x="13716" y="6325"/>
                  <a:pt x="13716" y="6325"/>
                </a:cubicBezTo>
                <a:cubicBezTo>
                  <a:pt x="13968" y="6074"/>
                  <a:pt x="14220" y="6074"/>
                  <a:pt x="14472" y="6074"/>
                </a:cubicBezTo>
                <a:cubicBezTo>
                  <a:pt x="15012" y="6074"/>
                  <a:pt x="15516" y="6613"/>
                  <a:pt x="15516" y="7116"/>
                </a:cubicBezTo>
                <a:cubicBezTo>
                  <a:pt x="15516" y="7368"/>
                  <a:pt x="15516" y="7619"/>
                  <a:pt x="15264" y="7871"/>
                </a:cubicBezTo>
                <a:cubicBezTo>
                  <a:pt x="12204" y="10926"/>
                  <a:pt x="12204" y="10926"/>
                  <a:pt x="12204" y="10926"/>
                </a:cubicBezTo>
                <a:cubicBezTo>
                  <a:pt x="15264" y="13981"/>
                  <a:pt x="15264" y="13981"/>
                  <a:pt x="15264" y="13981"/>
                </a:cubicBezTo>
                <a:cubicBezTo>
                  <a:pt x="15516" y="13981"/>
                  <a:pt x="15516" y="14232"/>
                  <a:pt x="15516" y="14484"/>
                </a:cubicBezTo>
                <a:cubicBezTo>
                  <a:pt x="15516" y="15239"/>
                  <a:pt x="15012" y="15490"/>
                  <a:pt x="14472" y="15490"/>
                </a:cubicBezTo>
                <a:cubicBezTo>
                  <a:pt x="14220" y="15490"/>
                  <a:pt x="13968" y="15490"/>
                  <a:pt x="13716" y="15239"/>
                </a:cubicBezTo>
                <a:cubicBezTo>
                  <a:pt x="10656" y="12184"/>
                  <a:pt x="10656" y="12184"/>
                  <a:pt x="10656" y="12184"/>
                </a:cubicBezTo>
                <a:cubicBezTo>
                  <a:pt x="7596" y="15239"/>
                  <a:pt x="7596" y="15239"/>
                  <a:pt x="7596" y="15239"/>
                </a:cubicBezTo>
                <a:cubicBezTo>
                  <a:pt x="7596" y="15490"/>
                  <a:pt x="7344" y="15490"/>
                  <a:pt x="7092" y="15490"/>
                </a:cubicBezTo>
                <a:cubicBezTo>
                  <a:pt x="6336" y="15490"/>
                  <a:pt x="6084" y="15239"/>
                  <a:pt x="6084" y="14484"/>
                </a:cubicBezTo>
                <a:cubicBezTo>
                  <a:pt x="6084" y="14232"/>
                  <a:pt x="6084" y="13981"/>
                  <a:pt x="6336" y="13981"/>
                </a:cubicBezTo>
                <a:cubicBezTo>
                  <a:pt x="9396" y="10926"/>
                  <a:pt x="9396" y="10926"/>
                  <a:pt x="9396" y="10926"/>
                </a:cubicBezTo>
                <a:cubicBezTo>
                  <a:pt x="6336" y="7871"/>
                  <a:pt x="6336" y="7871"/>
                  <a:pt x="6336" y="7871"/>
                </a:cubicBezTo>
                <a:cubicBezTo>
                  <a:pt x="6084" y="7619"/>
                  <a:pt x="6084" y="7368"/>
                  <a:pt x="6084" y="7116"/>
                </a:cubicBezTo>
                <a:close/>
              </a:path>
            </a:pathLst>
          </a:custGeom>
          <a:solidFill>
            <a:srgbClr val="111111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 b="0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grpSp>
        <p:nvGrpSpPr>
          <p:cNvPr id="26" name="Сгруппировать">
            <a:extLst>
              <a:ext uri="{FF2B5EF4-FFF2-40B4-BE49-F238E27FC236}">
                <a16:creationId xmlns:a16="http://schemas.microsoft.com/office/drawing/2014/main" id="{2E818019-33BE-8D25-05B9-3F66230C8D6C}"/>
              </a:ext>
            </a:extLst>
          </p:cNvPr>
          <p:cNvGrpSpPr/>
          <p:nvPr/>
        </p:nvGrpSpPr>
        <p:grpSpPr>
          <a:xfrm>
            <a:off x="6943691" y="3130237"/>
            <a:ext cx="788763" cy="788763"/>
            <a:chOff x="0" y="0"/>
            <a:chExt cx="788761" cy="788761"/>
          </a:xfrm>
        </p:grpSpPr>
        <p:sp>
          <p:nvSpPr>
            <p:cNvPr id="27" name="Квадрат">
              <a:extLst>
                <a:ext uri="{FF2B5EF4-FFF2-40B4-BE49-F238E27FC236}">
                  <a16:creationId xmlns:a16="http://schemas.microsoft.com/office/drawing/2014/main" id="{7BA4BE0D-6D24-2354-BF7B-BB4D5EA9CC83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4938">
              <a:extLst>
                <a:ext uri="{FF2B5EF4-FFF2-40B4-BE49-F238E27FC236}">
                  <a16:creationId xmlns:a16="http://schemas.microsoft.com/office/drawing/2014/main" id="{F31CC2BA-9B1A-C992-DD22-4B7872D5B20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29" name="Сгруппировать">
            <a:extLst>
              <a:ext uri="{FF2B5EF4-FFF2-40B4-BE49-F238E27FC236}">
                <a16:creationId xmlns:a16="http://schemas.microsoft.com/office/drawing/2014/main" id="{1177ADEB-F08E-2FE9-8508-6A2926622CDE}"/>
              </a:ext>
            </a:extLst>
          </p:cNvPr>
          <p:cNvGrpSpPr/>
          <p:nvPr/>
        </p:nvGrpSpPr>
        <p:grpSpPr>
          <a:xfrm>
            <a:off x="6938911" y="4005215"/>
            <a:ext cx="788763" cy="788763"/>
            <a:chOff x="0" y="0"/>
            <a:chExt cx="788761" cy="788761"/>
          </a:xfrm>
        </p:grpSpPr>
        <p:sp>
          <p:nvSpPr>
            <p:cNvPr id="30" name="Квадрат">
              <a:extLst>
                <a:ext uri="{FF2B5EF4-FFF2-40B4-BE49-F238E27FC236}">
                  <a16:creationId xmlns:a16="http://schemas.microsoft.com/office/drawing/2014/main" id="{796833C0-59D8-A421-8F86-D36ECC54B494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4938">
              <a:extLst>
                <a:ext uri="{FF2B5EF4-FFF2-40B4-BE49-F238E27FC236}">
                  <a16:creationId xmlns:a16="http://schemas.microsoft.com/office/drawing/2014/main" id="{2823C1DA-9718-5511-4174-67845754172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2" name="Сгруппировать">
            <a:extLst>
              <a:ext uri="{FF2B5EF4-FFF2-40B4-BE49-F238E27FC236}">
                <a16:creationId xmlns:a16="http://schemas.microsoft.com/office/drawing/2014/main" id="{2A9C0128-28AE-5CA3-1D49-F7AC17968BDB}"/>
              </a:ext>
            </a:extLst>
          </p:cNvPr>
          <p:cNvGrpSpPr/>
          <p:nvPr/>
        </p:nvGrpSpPr>
        <p:grpSpPr>
          <a:xfrm>
            <a:off x="6933634" y="4880727"/>
            <a:ext cx="788763" cy="788763"/>
            <a:chOff x="0" y="0"/>
            <a:chExt cx="788761" cy="788761"/>
          </a:xfrm>
        </p:grpSpPr>
        <p:sp>
          <p:nvSpPr>
            <p:cNvPr id="33" name="Квадрат">
              <a:extLst>
                <a:ext uri="{FF2B5EF4-FFF2-40B4-BE49-F238E27FC236}">
                  <a16:creationId xmlns:a16="http://schemas.microsoft.com/office/drawing/2014/main" id="{5AFA63A0-FCB0-1374-10B1-A57921C25840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4938">
              <a:extLst>
                <a:ext uri="{FF2B5EF4-FFF2-40B4-BE49-F238E27FC236}">
                  <a16:creationId xmlns:a16="http://schemas.microsoft.com/office/drawing/2014/main" id="{EA651527-F565-9AA7-6405-154B94C8BE6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5" name="Сгруппировать">
            <a:extLst>
              <a:ext uri="{FF2B5EF4-FFF2-40B4-BE49-F238E27FC236}">
                <a16:creationId xmlns:a16="http://schemas.microsoft.com/office/drawing/2014/main" id="{52A0AFEB-E7E6-5869-535E-6F5EE0D67FF8}"/>
              </a:ext>
            </a:extLst>
          </p:cNvPr>
          <p:cNvGrpSpPr/>
          <p:nvPr/>
        </p:nvGrpSpPr>
        <p:grpSpPr>
          <a:xfrm>
            <a:off x="6943692" y="5751247"/>
            <a:ext cx="788763" cy="788763"/>
            <a:chOff x="0" y="0"/>
            <a:chExt cx="788761" cy="788761"/>
          </a:xfrm>
        </p:grpSpPr>
        <p:sp>
          <p:nvSpPr>
            <p:cNvPr id="36" name="Квадрат">
              <a:extLst>
                <a:ext uri="{FF2B5EF4-FFF2-40B4-BE49-F238E27FC236}">
                  <a16:creationId xmlns:a16="http://schemas.microsoft.com/office/drawing/2014/main" id="{BE832245-1266-9AB6-514B-B5F850A51805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4938">
              <a:extLst>
                <a:ext uri="{FF2B5EF4-FFF2-40B4-BE49-F238E27FC236}">
                  <a16:creationId xmlns:a16="http://schemas.microsoft.com/office/drawing/2014/main" id="{FF87E9CD-0DDC-2DA0-E8D2-091B8E7A4F8E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38" name="Сгруппировать">
            <a:extLst>
              <a:ext uri="{FF2B5EF4-FFF2-40B4-BE49-F238E27FC236}">
                <a16:creationId xmlns:a16="http://schemas.microsoft.com/office/drawing/2014/main" id="{24C70125-4479-D278-34A5-FA7F6465ACDD}"/>
              </a:ext>
            </a:extLst>
          </p:cNvPr>
          <p:cNvGrpSpPr/>
          <p:nvPr/>
        </p:nvGrpSpPr>
        <p:grpSpPr>
          <a:xfrm>
            <a:off x="6923575" y="6621408"/>
            <a:ext cx="788763" cy="788763"/>
            <a:chOff x="0" y="0"/>
            <a:chExt cx="788761" cy="788761"/>
          </a:xfrm>
        </p:grpSpPr>
        <p:sp>
          <p:nvSpPr>
            <p:cNvPr id="39" name="Квадрат">
              <a:extLst>
                <a:ext uri="{FF2B5EF4-FFF2-40B4-BE49-F238E27FC236}">
                  <a16:creationId xmlns:a16="http://schemas.microsoft.com/office/drawing/2014/main" id="{EB6CE306-1077-0A6C-204B-DF4D95CCE1A1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" name="Shape 4938">
              <a:extLst>
                <a:ext uri="{FF2B5EF4-FFF2-40B4-BE49-F238E27FC236}">
                  <a16:creationId xmlns:a16="http://schemas.microsoft.com/office/drawing/2014/main" id="{D67A2308-8980-296F-4181-FF8B76AD8634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1" name="Сгруппировать">
            <a:extLst>
              <a:ext uri="{FF2B5EF4-FFF2-40B4-BE49-F238E27FC236}">
                <a16:creationId xmlns:a16="http://schemas.microsoft.com/office/drawing/2014/main" id="{83C521D0-0EE2-5701-7AFE-6035A61780B9}"/>
              </a:ext>
            </a:extLst>
          </p:cNvPr>
          <p:cNvGrpSpPr/>
          <p:nvPr/>
        </p:nvGrpSpPr>
        <p:grpSpPr>
          <a:xfrm>
            <a:off x="6938918" y="7496651"/>
            <a:ext cx="788763" cy="788763"/>
            <a:chOff x="0" y="0"/>
            <a:chExt cx="788761" cy="788761"/>
          </a:xfrm>
        </p:grpSpPr>
        <p:sp>
          <p:nvSpPr>
            <p:cNvPr id="42" name="Квадрат">
              <a:extLst>
                <a:ext uri="{FF2B5EF4-FFF2-40B4-BE49-F238E27FC236}">
                  <a16:creationId xmlns:a16="http://schemas.microsoft.com/office/drawing/2014/main" id="{74541169-C516-2ED9-189A-9426F7AF9355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" name="Shape 4938">
              <a:extLst>
                <a:ext uri="{FF2B5EF4-FFF2-40B4-BE49-F238E27FC236}">
                  <a16:creationId xmlns:a16="http://schemas.microsoft.com/office/drawing/2014/main" id="{A4C8C381-67E0-B0B5-0B03-3B31C4F16ABF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4" name="Сгруппировать">
            <a:extLst>
              <a:ext uri="{FF2B5EF4-FFF2-40B4-BE49-F238E27FC236}">
                <a16:creationId xmlns:a16="http://schemas.microsoft.com/office/drawing/2014/main" id="{B15C4ED4-187D-3A3F-7419-8899B5D4A78F}"/>
              </a:ext>
            </a:extLst>
          </p:cNvPr>
          <p:cNvGrpSpPr/>
          <p:nvPr/>
        </p:nvGrpSpPr>
        <p:grpSpPr>
          <a:xfrm>
            <a:off x="6924373" y="8348478"/>
            <a:ext cx="788763" cy="788763"/>
            <a:chOff x="0" y="0"/>
            <a:chExt cx="788761" cy="788761"/>
          </a:xfrm>
        </p:grpSpPr>
        <p:sp>
          <p:nvSpPr>
            <p:cNvPr id="45" name="Квадрат">
              <a:extLst>
                <a:ext uri="{FF2B5EF4-FFF2-40B4-BE49-F238E27FC236}">
                  <a16:creationId xmlns:a16="http://schemas.microsoft.com/office/drawing/2014/main" id="{394128F4-D793-32E9-EF16-FE15B3750880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" name="Shape 4938">
              <a:extLst>
                <a:ext uri="{FF2B5EF4-FFF2-40B4-BE49-F238E27FC236}">
                  <a16:creationId xmlns:a16="http://schemas.microsoft.com/office/drawing/2014/main" id="{2F786629-0861-1851-EFFC-98125796F03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47" name="Сгруппировать">
            <a:extLst>
              <a:ext uri="{FF2B5EF4-FFF2-40B4-BE49-F238E27FC236}">
                <a16:creationId xmlns:a16="http://schemas.microsoft.com/office/drawing/2014/main" id="{3A0DAF99-72CD-21C9-6A3A-A5E332F06E1F}"/>
              </a:ext>
            </a:extLst>
          </p:cNvPr>
          <p:cNvGrpSpPr/>
          <p:nvPr/>
        </p:nvGrpSpPr>
        <p:grpSpPr>
          <a:xfrm>
            <a:off x="6925170" y="9223721"/>
            <a:ext cx="788763" cy="788763"/>
            <a:chOff x="0" y="0"/>
            <a:chExt cx="788761" cy="788761"/>
          </a:xfrm>
        </p:grpSpPr>
        <p:sp>
          <p:nvSpPr>
            <p:cNvPr id="48" name="Квадрат">
              <a:extLst>
                <a:ext uri="{FF2B5EF4-FFF2-40B4-BE49-F238E27FC236}">
                  <a16:creationId xmlns:a16="http://schemas.microsoft.com/office/drawing/2014/main" id="{589E7224-EBEB-AB3C-EAC7-D907BCE6EE98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Shape 4938">
              <a:extLst>
                <a:ext uri="{FF2B5EF4-FFF2-40B4-BE49-F238E27FC236}">
                  <a16:creationId xmlns:a16="http://schemas.microsoft.com/office/drawing/2014/main" id="{F99B4F8E-081F-CB68-68AC-78277C728504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50" name="Сгруппировать">
            <a:extLst>
              <a:ext uri="{FF2B5EF4-FFF2-40B4-BE49-F238E27FC236}">
                <a16:creationId xmlns:a16="http://schemas.microsoft.com/office/drawing/2014/main" id="{71E34F1A-8C01-9EAC-C36D-FD6AE234B361}"/>
              </a:ext>
            </a:extLst>
          </p:cNvPr>
          <p:cNvGrpSpPr/>
          <p:nvPr/>
        </p:nvGrpSpPr>
        <p:grpSpPr>
          <a:xfrm>
            <a:off x="6940512" y="10108314"/>
            <a:ext cx="788763" cy="788763"/>
            <a:chOff x="0" y="0"/>
            <a:chExt cx="788761" cy="788761"/>
          </a:xfrm>
        </p:grpSpPr>
        <p:sp>
          <p:nvSpPr>
            <p:cNvPr id="51" name="Квадрат">
              <a:extLst>
                <a:ext uri="{FF2B5EF4-FFF2-40B4-BE49-F238E27FC236}">
                  <a16:creationId xmlns:a16="http://schemas.microsoft.com/office/drawing/2014/main" id="{9CF28B91-1894-9B5F-891C-DE1644DB8EA2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" name="Shape 4938">
              <a:extLst>
                <a:ext uri="{FF2B5EF4-FFF2-40B4-BE49-F238E27FC236}">
                  <a16:creationId xmlns:a16="http://schemas.microsoft.com/office/drawing/2014/main" id="{B4D6D7D3-7141-64D2-A55B-09D94692A702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53" name="Сгруппировать">
            <a:extLst>
              <a:ext uri="{FF2B5EF4-FFF2-40B4-BE49-F238E27FC236}">
                <a16:creationId xmlns:a16="http://schemas.microsoft.com/office/drawing/2014/main" id="{03CEB7B2-B9E1-4941-5E3C-5FCB4EC90C25}"/>
              </a:ext>
            </a:extLst>
          </p:cNvPr>
          <p:cNvGrpSpPr/>
          <p:nvPr/>
        </p:nvGrpSpPr>
        <p:grpSpPr>
          <a:xfrm>
            <a:off x="6926218" y="10957230"/>
            <a:ext cx="788763" cy="788763"/>
            <a:chOff x="0" y="0"/>
            <a:chExt cx="788761" cy="788761"/>
          </a:xfrm>
        </p:grpSpPr>
        <p:sp>
          <p:nvSpPr>
            <p:cNvPr id="54" name="Квадрат">
              <a:extLst>
                <a:ext uri="{FF2B5EF4-FFF2-40B4-BE49-F238E27FC236}">
                  <a16:creationId xmlns:a16="http://schemas.microsoft.com/office/drawing/2014/main" id="{A664C244-801A-386E-6983-BB7704251838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" name="Shape 4938">
              <a:extLst>
                <a:ext uri="{FF2B5EF4-FFF2-40B4-BE49-F238E27FC236}">
                  <a16:creationId xmlns:a16="http://schemas.microsoft.com/office/drawing/2014/main" id="{F863479B-968B-F42D-BEA2-BF86BA94AFEC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56" name="Сгруппировать">
            <a:extLst>
              <a:ext uri="{FF2B5EF4-FFF2-40B4-BE49-F238E27FC236}">
                <a16:creationId xmlns:a16="http://schemas.microsoft.com/office/drawing/2014/main" id="{F8EC46B7-B181-7A4E-5811-62E578B362B5}"/>
              </a:ext>
            </a:extLst>
          </p:cNvPr>
          <p:cNvGrpSpPr/>
          <p:nvPr/>
        </p:nvGrpSpPr>
        <p:grpSpPr>
          <a:xfrm>
            <a:off x="6928931" y="11846995"/>
            <a:ext cx="788763" cy="788763"/>
            <a:chOff x="0" y="0"/>
            <a:chExt cx="788761" cy="788761"/>
          </a:xfrm>
        </p:grpSpPr>
        <p:sp>
          <p:nvSpPr>
            <p:cNvPr id="57" name="Квадрат">
              <a:extLst>
                <a:ext uri="{FF2B5EF4-FFF2-40B4-BE49-F238E27FC236}">
                  <a16:creationId xmlns:a16="http://schemas.microsoft.com/office/drawing/2014/main" id="{66652F77-42C5-454E-D33C-BE9D44C8457D}"/>
                </a:ext>
              </a:extLst>
            </p:cNvPr>
            <p:cNvSpPr/>
            <p:nvPr/>
          </p:nvSpPr>
          <p:spPr>
            <a:xfrm>
              <a:off x="0" y="0"/>
              <a:ext cx="788762" cy="788762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" name="Shape 4938">
              <a:extLst>
                <a:ext uri="{FF2B5EF4-FFF2-40B4-BE49-F238E27FC236}">
                  <a16:creationId xmlns:a16="http://schemas.microsoft.com/office/drawing/2014/main" id="{71EFD39D-A407-EB5B-1E3F-949708539B48}"/>
                </a:ext>
              </a:extLst>
            </p:cNvPr>
            <p:cNvSpPr/>
            <p:nvPr/>
          </p:nvSpPr>
          <p:spPr>
            <a:xfrm>
              <a:off x="10058" y="26601"/>
              <a:ext cx="768646" cy="7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05" y="21600"/>
                  </a:moveTo>
                  <a:cubicBezTo>
                    <a:pt x="1030" y="21600"/>
                    <a:pt x="1030" y="21600"/>
                    <a:pt x="1030" y="21600"/>
                  </a:cubicBezTo>
                  <a:cubicBezTo>
                    <a:pt x="533" y="21600"/>
                    <a:pt x="0" y="21312"/>
                    <a:pt x="0" y="20558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503"/>
                    <a:pt x="533" y="0"/>
                    <a:pt x="1030" y="0"/>
                  </a:cubicBezTo>
                  <a:cubicBezTo>
                    <a:pt x="20605" y="0"/>
                    <a:pt x="20605" y="0"/>
                    <a:pt x="20605" y="0"/>
                  </a:cubicBezTo>
                  <a:cubicBezTo>
                    <a:pt x="21103" y="0"/>
                    <a:pt x="21600" y="503"/>
                    <a:pt x="21600" y="1006"/>
                  </a:cubicBezTo>
                  <a:cubicBezTo>
                    <a:pt x="21600" y="20558"/>
                    <a:pt x="21600" y="20558"/>
                    <a:pt x="21600" y="20558"/>
                  </a:cubicBezTo>
                  <a:cubicBezTo>
                    <a:pt x="21600" y="21312"/>
                    <a:pt x="21103" y="21600"/>
                    <a:pt x="20605" y="21600"/>
                  </a:cubicBezTo>
                  <a:close/>
                  <a:moveTo>
                    <a:pt x="19611" y="2013"/>
                  </a:moveTo>
                  <a:cubicBezTo>
                    <a:pt x="2025" y="2013"/>
                    <a:pt x="2025" y="2013"/>
                    <a:pt x="2025" y="2013"/>
                  </a:cubicBezTo>
                  <a:cubicBezTo>
                    <a:pt x="2025" y="19551"/>
                    <a:pt x="2025" y="19551"/>
                    <a:pt x="2025" y="19551"/>
                  </a:cubicBezTo>
                  <a:cubicBezTo>
                    <a:pt x="19611" y="19551"/>
                    <a:pt x="19611" y="19551"/>
                    <a:pt x="19611" y="19551"/>
                  </a:cubicBezTo>
                  <a:lnTo>
                    <a:pt x="19611" y="2013"/>
                  </a:lnTo>
                  <a:close/>
                  <a:moveTo>
                    <a:pt x="6537" y="9380"/>
                  </a:moveTo>
                  <a:cubicBezTo>
                    <a:pt x="6785" y="9380"/>
                    <a:pt x="7034" y="9632"/>
                    <a:pt x="7034" y="9884"/>
                  </a:cubicBezTo>
                  <a:cubicBezTo>
                    <a:pt x="9556" y="12184"/>
                    <a:pt x="9556" y="12184"/>
                    <a:pt x="9556" y="12184"/>
                  </a:cubicBezTo>
                  <a:cubicBezTo>
                    <a:pt x="14068" y="7368"/>
                    <a:pt x="14068" y="7368"/>
                    <a:pt x="14068" y="7368"/>
                  </a:cubicBezTo>
                  <a:cubicBezTo>
                    <a:pt x="14317" y="7116"/>
                    <a:pt x="14566" y="7116"/>
                    <a:pt x="14815" y="7116"/>
                  </a:cubicBezTo>
                  <a:cubicBezTo>
                    <a:pt x="15347" y="7116"/>
                    <a:pt x="15845" y="7619"/>
                    <a:pt x="15845" y="8122"/>
                  </a:cubicBezTo>
                  <a:cubicBezTo>
                    <a:pt x="15845" y="8374"/>
                    <a:pt x="15845" y="8626"/>
                    <a:pt x="15596" y="8877"/>
                  </a:cubicBezTo>
                  <a:cubicBezTo>
                    <a:pt x="10054" y="14232"/>
                    <a:pt x="10054" y="14232"/>
                    <a:pt x="10054" y="14232"/>
                  </a:cubicBezTo>
                  <a:cubicBezTo>
                    <a:pt x="10054" y="14484"/>
                    <a:pt x="9805" y="14484"/>
                    <a:pt x="9556" y="14484"/>
                  </a:cubicBezTo>
                  <a:cubicBezTo>
                    <a:pt x="9308" y="14484"/>
                    <a:pt x="9059" y="14484"/>
                    <a:pt x="8810" y="14232"/>
                  </a:cubicBezTo>
                  <a:cubicBezTo>
                    <a:pt x="5791" y="11177"/>
                    <a:pt x="5791" y="11177"/>
                    <a:pt x="5791" y="11177"/>
                  </a:cubicBezTo>
                  <a:cubicBezTo>
                    <a:pt x="5542" y="10926"/>
                    <a:pt x="5542" y="10674"/>
                    <a:pt x="5542" y="10423"/>
                  </a:cubicBezTo>
                  <a:cubicBezTo>
                    <a:pt x="5542" y="9884"/>
                    <a:pt x="5791" y="9380"/>
                    <a:pt x="6537" y="9380"/>
                  </a:cubicBezTo>
                  <a:close/>
                </a:path>
              </a:pathLst>
            </a:custGeom>
            <a:solidFill>
              <a:srgbClr val="4D98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5318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46" name="как систематизировать?"/>
          <p:cNvSpPr txBox="1"/>
          <p:nvPr/>
        </p:nvSpPr>
        <p:spPr>
          <a:xfrm>
            <a:off x="782127" y="1015440"/>
            <a:ext cx="12835434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 систематизировать? </a:t>
            </a:r>
          </a:p>
        </p:txBody>
      </p:sp>
      <p:sp>
        <p:nvSpPr>
          <p:cNvPr id="847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48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49" name="Shape 1330"/>
          <p:cNvSpPr/>
          <p:nvPr/>
        </p:nvSpPr>
        <p:spPr>
          <a:xfrm>
            <a:off x="10524686" y="7919038"/>
            <a:ext cx="3326642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50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51" name="Философия"/>
          <p:cNvSpPr txBox="1"/>
          <p:nvPr/>
        </p:nvSpPr>
        <p:spPr>
          <a:xfrm>
            <a:off x="2182371" y="7298958"/>
            <a:ext cx="6213791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Философия</a:t>
            </a:r>
          </a:p>
        </p:txBody>
      </p:sp>
      <p:sp>
        <p:nvSpPr>
          <p:cNvPr id="852" name="Организационная структура"/>
          <p:cNvSpPr txBox="1"/>
          <p:nvPr/>
        </p:nvSpPr>
        <p:spPr>
          <a:xfrm>
            <a:off x="4735973" y="3149094"/>
            <a:ext cx="14912054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Организационная структура</a:t>
            </a:r>
          </a:p>
        </p:txBody>
      </p:sp>
      <p:sp>
        <p:nvSpPr>
          <p:cNvPr id="853" name="бизнес-процесс"/>
          <p:cNvSpPr txBox="1"/>
          <p:nvPr/>
        </p:nvSpPr>
        <p:spPr>
          <a:xfrm>
            <a:off x="15791088" y="7298958"/>
            <a:ext cx="8354960" cy="105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бизнес-процесс</a:t>
            </a:r>
          </a:p>
        </p:txBody>
      </p:sp>
      <p:sp>
        <p:nvSpPr>
          <p:cNvPr id="854" name="стратегический менеджмент"/>
          <p:cNvSpPr txBox="1"/>
          <p:nvPr/>
        </p:nvSpPr>
        <p:spPr>
          <a:xfrm>
            <a:off x="4845400" y="11703306"/>
            <a:ext cx="14693200" cy="1055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460" b="0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стратегический менеджмент</a:t>
            </a:r>
          </a:p>
        </p:txBody>
      </p:sp>
      <p:sp>
        <p:nvSpPr>
          <p:cNvPr id="855" name="Shape 1324"/>
          <p:cNvSpPr/>
          <p:nvPr/>
        </p:nvSpPr>
        <p:spPr>
          <a:xfrm rot="5400000">
            <a:off x="8766783" y="6196451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4D983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56" name="Shape 1327"/>
          <p:cNvSpPr/>
          <p:nvPr/>
        </p:nvSpPr>
        <p:spPr>
          <a:xfrm>
            <a:off x="10502158" y="4407352"/>
            <a:ext cx="3326643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57" name="Shape 1324"/>
          <p:cNvSpPr/>
          <p:nvPr/>
        </p:nvSpPr>
        <p:spPr>
          <a:xfrm rot="5400000">
            <a:off x="12290576" y="6196452"/>
            <a:ext cx="3326641" cy="3326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858" name="Shape 1330"/>
          <p:cNvSpPr/>
          <p:nvPr/>
        </p:nvSpPr>
        <p:spPr>
          <a:xfrm>
            <a:off x="10524686" y="7919038"/>
            <a:ext cx="3326642" cy="332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600" b="0">
                <a:solidFill>
                  <a:srgbClr val="A62A2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Фигура"/>
          <p:cNvSpPr/>
          <p:nvPr/>
        </p:nvSpPr>
        <p:spPr>
          <a:xfrm>
            <a:off x="10654" y="12092020"/>
            <a:ext cx="25440071" cy="1217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16" h="11920" extrusionOk="0">
                <a:moveTo>
                  <a:pt x="3627" y="993"/>
                </a:moveTo>
                <a:cubicBezTo>
                  <a:pt x="12400" y="-1608"/>
                  <a:pt x="21421" y="975"/>
                  <a:pt x="18880" y="7881"/>
                </a:cubicBezTo>
                <a:cubicBezTo>
                  <a:pt x="14424" y="19992"/>
                  <a:pt x="6161" y="777"/>
                  <a:pt x="798" y="3191"/>
                </a:cubicBezTo>
                <a:cubicBezTo>
                  <a:pt x="561" y="3298"/>
                  <a:pt x="293" y="3408"/>
                  <a:pt x="116" y="3191"/>
                </a:cubicBezTo>
                <a:cubicBezTo>
                  <a:pt x="-179" y="2829"/>
                  <a:pt x="122" y="2206"/>
                  <a:pt x="639" y="1941"/>
                </a:cubicBezTo>
                <a:cubicBezTo>
                  <a:pt x="1595" y="1452"/>
                  <a:pt x="2626" y="1289"/>
                  <a:pt x="3627" y="993"/>
                </a:cubicBezTo>
                <a:close/>
              </a:path>
            </a:pathLst>
          </a:custGeom>
          <a:solidFill>
            <a:srgbClr val="4D9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871" name="Сгруппировать"/>
          <p:cNvGrpSpPr/>
          <p:nvPr/>
        </p:nvGrpSpPr>
        <p:grpSpPr>
          <a:xfrm>
            <a:off x="7294279" y="6190145"/>
            <a:ext cx="8359435" cy="4380478"/>
            <a:chOff x="0" y="0"/>
            <a:chExt cx="8359433" cy="4380477"/>
          </a:xfrm>
        </p:grpSpPr>
        <p:grpSp>
          <p:nvGrpSpPr>
            <p:cNvPr id="866" name="Сгруппировать"/>
            <p:cNvGrpSpPr/>
            <p:nvPr/>
          </p:nvGrpSpPr>
          <p:grpSpPr>
            <a:xfrm>
              <a:off x="-1" y="0"/>
              <a:ext cx="8337653" cy="4380478"/>
              <a:chOff x="0" y="0"/>
              <a:chExt cx="8337651" cy="4380477"/>
            </a:xfrm>
          </p:grpSpPr>
          <p:sp>
            <p:nvSpPr>
              <p:cNvPr id="861" name="Freeform 54"/>
              <p:cNvSpPr/>
              <p:nvPr/>
            </p:nvSpPr>
            <p:spPr>
              <a:xfrm>
                <a:off x="2031841" y="0"/>
                <a:ext cx="4295817" cy="4380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83" y="1481"/>
                    </a:moveTo>
                    <a:cubicBezTo>
                      <a:pt x="12583" y="1928"/>
                      <a:pt x="12155" y="2766"/>
                      <a:pt x="12155" y="2766"/>
                    </a:cubicBezTo>
                    <a:cubicBezTo>
                      <a:pt x="11899" y="3269"/>
                      <a:pt x="12269" y="3688"/>
                      <a:pt x="12869" y="3716"/>
                    </a:cubicBezTo>
                    <a:cubicBezTo>
                      <a:pt x="12983" y="3716"/>
                      <a:pt x="12983" y="3716"/>
                      <a:pt x="12983" y="3716"/>
                    </a:cubicBezTo>
                    <a:cubicBezTo>
                      <a:pt x="17776" y="3716"/>
                      <a:pt x="17776" y="3716"/>
                      <a:pt x="17776" y="3716"/>
                    </a:cubicBezTo>
                    <a:cubicBezTo>
                      <a:pt x="17776" y="4834"/>
                      <a:pt x="17776" y="4834"/>
                      <a:pt x="17776" y="4834"/>
                    </a:cubicBezTo>
                    <a:cubicBezTo>
                      <a:pt x="17776" y="4834"/>
                      <a:pt x="17776" y="4834"/>
                      <a:pt x="17776" y="4834"/>
                    </a:cubicBezTo>
                    <a:cubicBezTo>
                      <a:pt x="17776" y="9026"/>
                      <a:pt x="17776" y="9026"/>
                      <a:pt x="17776" y="9026"/>
                    </a:cubicBezTo>
                    <a:cubicBezTo>
                      <a:pt x="17776" y="9082"/>
                      <a:pt x="17776" y="9137"/>
                      <a:pt x="17776" y="9165"/>
                    </a:cubicBezTo>
                    <a:cubicBezTo>
                      <a:pt x="17776" y="9137"/>
                      <a:pt x="17776" y="9137"/>
                      <a:pt x="17805" y="9109"/>
                    </a:cubicBezTo>
                    <a:cubicBezTo>
                      <a:pt x="17834" y="9696"/>
                      <a:pt x="18262" y="10060"/>
                      <a:pt x="18747" y="9808"/>
                    </a:cubicBezTo>
                    <a:cubicBezTo>
                      <a:pt x="18747" y="9808"/>
                      <a:pt x="19631" y="9305"/>
                      <a:pt x="20059" y="9305"/>
                    </a:cubicBezTo>
                    <a:cubicBezTo>
                      <a:pt x="20915" y="9305"/>
                      <a:pt x="21600" y="10032"/>
                      <a:pt x="21600" y="10982"/>
                    </a:cubicBezTo>
                    <a:cubicBezTo>
                      <a:pt x="21600" y="11904"/>
                      <a:pt x="20915" y="12658"/>
                      <a:pt x="20059" y="12658"/>
                    </a:cubicBezTo>
                    <a:cubicBezTo>
                      <a:pt x="19631" y="12658"/>
                      <a:pt x="18747" y="12239"/>
                      <a:pt x="18747" y="12239"/>
                    </a:cubicBezTo>
                    <a:cubicBezTo>
                      <a:pt x="18262" y="11988"/>
                      <a:pt x="17834" y="12267"/>
                      <a:pt x="17805" y="12826"/>
                    </a:cubicBezTo>
                    <a:cubicBezTo>
                      <a:pt x="17776" y="12938"/>
                      <a:pt x="17776" y="12938"/>
                      <a:pt x="17776" y="12938"/>
                    </a:cubicBezTo>
                    <a:cubicBezTo>
                      <a:pt x="17776" y="14642"/>
                      <a:pt x="17776" y="14642"/>
                      <a:pt x="17776" y="14642"/>
                    </a:cubicBezTo>
                    <a:cubicBezTo>
                      <a:pt x="17776" y="14642"/>
                      <a:pt x="17776" y="14642"/>
                      <a:pt x="17776" y="14642"/>
                    </a:cubicBezTo>
                    <a:cubicBezTo>
                      <a:pt x="17776" y="17660"/>
                      <a:pt x="17776" y="17660"/>
                      <a:pt x="17776" y="17660"/>
                    </a:cubicBezTo>
                    <a:cubicBezTo>
                      <a:pt x="12983" y="17660"/>
                      <a:pt x="12983" y="17660"/>
                      <a:pt x="12983" y="17660"/>
                    </a:cubicBezTo>
                    <a:cubicBezTo>
                      <a:pt x="12869" y="17660"/>
                      <a:pt x="12869" y="17660"/>
                      <a:pt x="12869" y="17660"/>
                    </a:cubicBezTo>
                    <a:cubicBezTo>
                      <a:pt x="12298" y="17688"/>
                      <a:pt x="11899" y="18107"/>
                      <a:pt x="12155" y="18610"/>
                    </a:cubicBezTo>
                    <a:cubicBezTo>
                      <a:pt x="12155" y="18610"/>
                      <a:pt x="12697" y="19560"/>
                      <a:pt x="12697" y="19979"/>
                    </a:cubicBezTo>
                    <a:cubicBezTo>
                      <a:pt x="12697" y="20818"/>
                      <a:pt x="11927" y="21600"/>
                      <a:pt x="10985" y="21600"/>
                    </a:cubicBezTo>
                    <a:cubicBezTo>
                      <a:pt x="10015" y="21600"/>
                      <a:pt x="9273" y="20818"/>
                      <a:pt x="9273" y="19979"/>
                    </a:cubicBezTo>
                    <a:cubicBezTo>
                      <a:pt x="9273" y="19560"/>
                      <a:pt x="9787" y="18610"/>
                      <a:pt x="9787" y="18610"/>
                    </a:cubicBezTo>
                    <a:cubicBezTo>
                      <a:pt x="10044" y="18107"/>
                      <a:pt x="9673" y="17688"/>
                      <a:pt x="9074" y="17660"/>
                    </a:cubicBezTo>
                    <a:cubicBezTo>
                      <a:pt x="9102" y="17660"/>
                      <a:pt x="9102" y="17660"/>
                      <a:pt x="9131" y="17660"/>
                    </a:cubicBezTo>
                    <a:cubicBezTo>
                      <a:pt x="9102" y="17660"/>
                      <a:pt x="9074" y="17660"/>
                      <a:pt x="8988" y="17660"/>
                    </a:cubicBezTo>
                    <a:cubicBezTo>
                      <a:pt x="3795" y="17660"/>
                      <a:pt x="3795" y="17660"/>
                      <a:pt x="3795" y="17660"/>
                    </a:cubicBezTo>
                    <a:cubicBezTo>
                      <a:pt x="3795" y="17660"/>
                      <a:pt x="3795" y="17129"/>
                      <a:pt x="3795" y="16822"/>
                    </a:cubicBezTo>
                    <a:cubicBezTo>
                      <a:pt x="3795" y="12910"/>
                      <a:pt x="3795" y="12910"/>
                      <a:pt x="3795" y="12910"/>
                    </a:cubicBezTo>
                    <a:cubicBezTo>
                      <a:pt x="3795" y="12854"/>
                      <a:pt x="3795" y="12798"/>
                      <a:pt x="3795" y="12770"/>
                    </a:cubicBezTo>
                    <a:cubicBezTo>
                      <a:pt x="3795" y="12798"/>
                      <a:pt x="3795" y="12798"/>
                      <a:pt x="3795" y="12826"/>
                    </a:cubicBezTo>
                    <a:cubicBezTo>
                      <a:pt x="3766" y="12267"/>
                      <a:pt x="3338" y="11876"/>
                      <a:pt x="2825" y="12127"/>
                    </a:cubicBezTo>
                    <a:cubicBezTo>
                      <a:pt x="2825" y="12127"/>
                      <a:pt x="1969" y="12658"/>
                      <a:pt x="1512" y="12658"/>
                    </a:cubicBezTo>
                    <a:cubicBezTo>
                      <a:pt x="685" y="12658"/>
                      <a:pt x="0" y="11904"/>
                      <a:pt x="0" y="10982"/>
                    </a:cubicBezTo>
                    <a:cubicBezTo>
                      <a:pt x="0" y="10032"/>
                      <a:pt x="685" y="9305"/>
                      <a:pt x="1512" y="9305"/>
                    </a:cubicBezTo>
                    <a:cubicBezTo>
                      <a:pt x="1969" y="9305"/>
                      <a:pt x="2825" y="9808"/>
                      <a:pt x="2825" y="9808"/>
                    </a:cubicBezTo>
                    <a:cubicBezTo>
                      <a:pt x="3338" y="10060"/>
                      <a:pt x="3766" y="9696"/>
                      <a:pt x="3795" y="9109"/>
                    </a:cubicBezTo>
                    <a:cubicBezTo>
                      <a:pt x="3795" y="9026"/>
                      <a:pt x="3795" y="9026"/>
                      <a:pt x="3795" y="9026"/>
                    </a:cubicBezTo>
                    <a:cubicBezTo>
                      <a:pt x="3795" y="6958"/>
                      <a:pt x="3795" y="6958"/>
                      <a:pt x="3795" y="6958"/>
                    </a:cubicBezTo>
                    <a:cubicBezTo>
                      <a:pt x="3795" y="6958"/>
                      <a:pt x="3795" y="6958"/>
                      <a:pt x="3795" y="6958"/>
                    </a:cubicBezTo>
                    <a:cubicBezTo>
                      <a:pt x="3795" y="4974"/>
                      <a:pt x="3795" y="4974"/>
                      <a:pt x="3795" y="4974"/>
                    </a:cubicBezTo>
                    <a:cubicBezTo>
                      <a:pt x="3795" y="4890"/>
                      <a:pt x="3795" y="3716"/>
                      <a:pt x="3795" y="3716"/>
                    </a:cubicBezTo>
                    <a:cubicBezTo>
                      <a:pt x="8988" y="3716"/>
                      <a:pt x="8988" y="3716"/>
                      <a:pt x="8988" y="3716"/>
                    </a:cubicBezTo>
                    <a:cubicBezTo>
                      <a:pt x="9045" y="3716"/>
                      <a:pt x="9102" y="3716"/>
                      <a:pt x="9131" y="3716"/>
                    </a:cubicBezTo>
                    <a:cubicBezTo>
                      <a:pt x="9102" y="3716"/>
                      <a:pt x="9102" y="3716"/>
                      <a:pt x="9074" y="3716"/>
                    </a:cubicBezTo>
                    <a:cubicBezTo>
                      <a:pt x="9673" y="3688"/>
                      <a:pt x="10044" y="3269"/>
                      <a:pt x="9787" y="2766"/>
                    </a:cubicBezTo>
                    <a:cubicBezTo>
                      <a:pt x="9787" y="2766"/>
                      <a:pt x="9359" y="1928"/>
                      <a:pt x="9359" y="1481"/>
                    </a:cubicBezTo>
                    <a:cubicBezTo>
                      <a:pt x="9359" y="671"/>
                      <a:pt x="10015" y="0"/>
                      <a:pt x="10985" y="0"/>
                    </a:cubicBezTo>
                    <a:cubicBezTo>
                      <a:pt x="11927" y="0"/>
                      <a:pt x="12583" y="671"/>
                      <a:pt x="12583" y="1481"/>
                    </a:cubicBezTo>
                    <a:close/>
                  </a:path>
                </a:pathLst>
              </a:custGeom>
              <a:solidFill>
                <a:srgbClr val="A6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62" name="Freeform 56"/>
              <p:cNvSpPr/>
              <p:nvPr/>
            </p:nvSpPr>
            <p:spPr>
              <a:xfrm>
                <a:off x="0" y="753748"/>
                <a:ext cx="2690006" cy="2845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" y="21600"/>
                    </a:moveTo>
                    <a:cubicBezTo>
                      <a:pt x="91" y="21600"/>
                      <a:pt x="8020" y="21600"/>
                      <a:pt x="8020" y="21600"/>
                    </a:cubicBezTo>
                    <a:cubicBezTo>
                      <a:pt x="8020" y="21600"/>
                      <a:pt x="8020" y="21600"/>
                      <a:pt x="8020" y="21600"/>
                    </a:cubicBezTo>
                    <a:cubicBezTo>
                      <a:pt x="8066" y="21600"/>
                      <a:pt x="8066" y="21600"/>
                      <a:pt x="8066" y="21600"/>
                    </a:cubicBezTo>
                    <a:cubicBezTo>
                      <a:pt x="8294" y="21557"/>
                      <a:pt x="8795" y="21471"/>
                      <a:pt x="8795" y="20998"/>
                    </a:cubicBezTo>
                    <a:cubicBezTo>
                      <a:pt x="8795" y="20912"/>
                      <a:pt x="8749" y="20782"/>
                      <a:pt x="8704" y="20610"/>
                    </a:cubicBezTo>
                    <a:cubicBezTo>
                      <a:pt x="8613" y="20481"/>
                      <a:pt x="7975" y="19104"/>
                      <a:pt x="7975" y="18330"/>
                    </a:cubicBezTo>
                    <a:cubicBezTo>
                      <a:pt x="7975" y="16781"/>
                      <a:pt x="9387" y="15662"/>
                      <a:pt x="11119" y="15662"/>
                    </a:cubicBezTo>
                    <a:cubicBezTo>
                      <a:pt x="12851" y="15662"/>
                      <a:pt x="14218" y="16781"/>
                      <a:pt x="14218" y="18330"/>
                    </a:cubicBezTo>
                    <a:cubicBezTo>
                      <a:pt x="14218" y="19104"/>
                      <a:pt x="13580" y="20481"/>
                      <a:pt x="13489" y="20610"/>
                    </a:cubicBezTo>
                    <a:cubicBezTo>
                      <a:pt x="13443" y="20782"/>
                      <a:pt x="13397" y="20912"/>
                      <a:pt x="13397" y="20998"/>
                    </a:cubicBezTo>
                    <a:cubicBezTo>
                      <a:pt x="13397" y="21514"/>
                      <a:pt x="13990" y="21600"/>
                      <a:pt x="14172" y="21600"/>
                    </a:cubicBezTo>
                    <a:cubicBezTo>
                      <a:pt x="14172" y="21600"/>
                      <a:pt x="14172" y="21600"/>
                      <a:pt x="14172" y="21600"/>
                    </a:cubicBezTo>
                    <a:cubicBezTo>
                      <a:pt x="14309" y="21600"/>
                      <a:pt x="14309" y="21600"/>
                      <a:pt x="14309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4285"/>
                      <a:pt x="21600" y="14285"/>
                      <a:pt x="21600" y="14285"/>
                    </a:cubicBezTo>
                    <a:cubicBezTo>
                      <a:pt x="21600" y="14113"/>
                      <a:pt x="21600" y="14113"/>
                      <a:pt x="21600" y="14113"/>
                    </a:cubicBezTo>
                    <a:cubicBezTo>
                      <a:pt x="21600" y="14113"/>
                      <a:pt x="21600" y="14070"/>
                      <a:pt x="21600" y="14070"/>
                    </a:cubicBezTo>
                    <a:cubicBezTo>
                      <a:pt x="21600" y="13769"/>
                      <a:pt x="21463" y="13554"/>
                      <a:pt x="21281" y="13425"/>
                    </a:cubicBezTo>
                    <a:cubicBezTo>
                      <a:pt x="21144" y="13339"/>
                      <a:pt x="20916" y="13339"/>
                      <a:pt x="20643" y="13468"/>
                    </a:cubicBezTo>
                    <a:cubicBezTo>
                      <a:pt x="20506" y="13554"/>
                      <a:pt x="19139" y="14199"/>
                      <a:pt x="18365" y="14199"/>
                    </a:cubicBezTo>
                    <a:cubicBezTo>
                      <a:pt x="16815" y="14199"/>
                      <a:pt x="15539" y="12822"/>
                      <a:pt x="15539" y="11058"/>
                    </a:cubicBezTo>
                    <a:cubicBezTo>
                      <a:pt x="15539" y="9337"/>
                      <a:pt x="16815" y="7917"/>
                      <a:pt x="18365" y="7917"/>
                    </a:cubicBezTo>
                    <a:cubicBezTo>
                      <a:pt x="19139" y="7917"/>
                      <a:pt x="20506" y="8563"/>
                      <a:pt x="20643" y="8649"/>
                    </a:cubicBezTo>
                    <a:cubicBezTo>
                      <a:pt x="20825" y="8735"/>
                      <a:pt x="21053" y="8821"/>
                      <a:pt x="21281" y="8692"/>
                    </a:cubicBezTo>
                    <a:cubicBezTo>
                      <a:pt x="21463" y="8606"/>
                      <a:pt x="21554" y="8390"/>
                      <a:pt x="21600" y="8132"/>
                    </a:cubicBezTo>
                    <a:cubicBezTo>
                      <a:pt x="21600" y="8132"/>
                      <a:pt x="21600" y="8132"/>
                      <a:pt x="21600" y="8132"/>
                    </a:cubicBezTo>
                    <a:cubicBezTo>
                      <a:pt x="21600" y="8089"/>
                      <a:pt x="21600" y="8003"/>
                      <a:pt x="21600" y="7917"/>
                    </a:cubicBezTo>
                    <a:cubicBezTo>
                      <a:pt x="21600" y="1463"/>
                      <a:pt x="21600" y="1463"/>
                      <a:pt x="21600" y="1463"/>
                    </a:cubicBezTo>
                    <a:cubicBezTo>
                      <a:pt x="21600" y="1076"/>
                      <a:pt x="21600" y="1076"/>
                      <a:pt x="21600" y="1076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309" y="0"/>
                      <a:pt x="14309" y="0"/>
                      <a:pt x="14309" y="0"/>
                    </a:cubicBezTo>
                    <a:cubicBezTo>
                      <a:pt x="14127" y="0"/>
                      <a:pt x="14127" y="0"/>
                      <a:pt x="14127" y="0"/>
                    </a:cubicBezTo>
                    <a:cubicBezTo>
                      <a:pt x="13899" y="0"/>
                      <a:pt x="13397" y="86"/>
                      <a:pt x="13397" y="559"/>
                    </a:cubicBezTo>
                    <a:cubicBezTo>
                      <a:pt x="13397" y="688"/>
                      <a:pt x="13443" y="818"/>
                      <a:pt x="13489" y="947"/>
                    </a:cubicBezTo>
                    <a:cubicBezTo>
                      <a:pt x="13580" y="1119"/>
                      <a:pt x="14218" y="2453"/>
                      <a:pt x="14218" y="3227"/>
                    </a:cubicBezTo>
                    <a:cubicBezTo>
                      <a:pt x="14218" y="4819"/>
                      <a:pt x="12805" y="5938"/>
                      <a:pt x="11073" y="5938"/>
                    </a:cubicBezTo>
                    <a:cubicBezTo>
                      <a:pt x="9342" y="5938"/>
                      <a:pt x="7975" y="4819"/>
                      <a:pt x="7975" y="3227"/>
                    </a:cubicBezTo>
                    <a:cubicBezTo>
                      <a:pt x="7975" y="2453"/>
                      <a:pt x="8613" y="1119"/>
                      <a:pt x="8658" y="947"/>
                    </a:cubicBezTo>
                    <a:cubicBezTo>
                      <a:pt x="8749" y="818"/>
                      <a:pt x="8795" y="688"/>
                      <a:pt x="8795" y="559"/>
                    </a:cubicBezTo>
                    <a:cubicBezTo>
                      <a:pt x="8795" y="129"/>
                      <a:pt x="8294" y="0"/>
                      <a:pt x="8111" y="0"/>
                    </a:cubicBezTo>
                    <a:cubicBezTo>
                      <a:pt x="8020" y="0"/>
                      <a:pt x="7975" y="0"/>
                      <a:pt x="79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73"/>
                      <a:pt x="91" y="21600"/>
                      <a:pt x="91" y="21600"/>
                    </a:cubicBezTo>
                    <a:close/>
                  </a:path>
                </a:pathLst>
              </a:custGeom>
              <a:solidFill>
                <a:srgbClr val="A6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63" name="Freeform 57"/>
              <p:cNvSpPr/>
              <p:nvPr/>
            </p:nvSpPr>
            <p:spPr>
              <a:xfrm>
                <a:off x="0" y="753748"/>
                <a:ext cx="2690006" cy="2845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" y="21600"/>
                    </a:moveTo>
                    <a:cubicBezTo>
                      <a:pt x="91" y="21600"/>
                      <a:pt x="8020" y="21600"/>
                      <a:pt x="8020" y="21600"/>
                    </a:cubicBezTo>
                    <a:cubicBezTo>
                      <a:pt x="8020" y="21600"/>
                      <a:pt x="8020" y="21600"/>
                      <a:pt x="8020" y="21600"/>
                    </a:cubicBezTo>
                    <a:cubicBezTo>
                      <a:pt x="8066" y="21600"/>
                      <a:pt x="8066" y="21600"/>
                      <a:pt x="8066" y="21600"/>
                    </a:cubicBezTo>
                    <a:cubicBezTo>
                      <a:pt x="8294" y="21557"/>
                      <a:pt x="8795" y="21471"/>
                      <a:pt x="8795" y="20998"/>
                    </a:cubicBezTo>
                    <a:cubicBezTo>
                      <a:pt x="8795" y="20912"/>
                      <a:pt x="8749" y="20782"/>
                      <a:pt x="8704" y="20610"/>
                    </a:cubicBezTo>
                    <a:cubicBezTo>
                      <a:pt x="8613" y="20481"/>
                      <a:pt x="7975" y="19104"/>
                      <a:pt x="7975" y="18330"/>
                    </a:cubicBezTo>
                    <a:cubicBezTo>
                      <a:pt x="7975" y="16781"/>
                      <a:pt x="9387" y="15662"/>
                      <a:pt x="11119" y="15662"/>
                    </a:cubicBezTo>
                    <a:cubicBezTo>
                      <a:pt x="12851" y="15662"/>
                      <a:pt x="14218" y="16781"/>
                      <a:pt x="14218" y="18330"/>
                    </a:cubicBezTo>
                    <a:cubicBezTo>
                      <a:pt x="14218" y="19104"/>
                      <a:pt x="13580" y="20481"/>
                      <a:pt x="13489" y="20610"/>
                    </a:cubicBezTo>
                    <a:cubicBezTo>
                      <a:pt x="13443" y="20782"/>
                      <a:pt x="13397" y="20912"/>
                      <a:pt x="13397" y="20998"/>
                    </a:cubicBezTo>
                    <a:cubicBezTo>
                      <a:pt x="13397" y="21514"/>
                      <a:pt x="13990" y="21600"/>
                      <a:pt x="14172" y="21600"/>
                    </a:cubicBezTo>
                    <a:cubicBezTo>
                      <a:pt x="14172" y="21600"/>
                      <a:pt x="14172" y="21600"/>
                      <a:pt x="14172" y="21600"/>
                    </a:cubicBezTo>
                    <a:cubicBezTo>
                      <a:pt x="14309" y="21600"/>
                      <a:pt x="14309" y="21600"/>
                      <a:pt x="14309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4285"/>
                      <a:pt x="21600" y="14285"/>
                      <a:pt x="21600" y="14285"/>
                    </a:cubicBezTo>
                    <a:cubicBezTo>
                      <a:pt x="21600" y="14113"/>
                      <a:pt x="21600" y="14113"/>
                      <a:pt x="21600" y="14113"/>
                    </a:cubicBezTo>
                    <a:cubicBezTo>
                      <a:pt x="21600" y="14113"/>
                      <a:pt x="21600" y="14070"/>
                      <a:pt x="21600" y="14070"/>
                    </a:cubicBezTo>
                    <a:cubicBezTo>
                      <a:pt x="21600" y="13769"/>
                      <a:pt x="21463" y="13554"/>
                      <a:pt x="21281" y="13425"/>
                    </a:cubicBezTo>
                    <a:cubicBezTo>
                      <a:pt x="21144" y="13339"/>
                      <a:pt x="20916" y="13339"/>
                      <a:pt x="20643" y="13468"/>
                    </a:cubicBezTo>
                    <a:cubicBezTo>
                      <a:pt x="20506" y="13554"/>
                      <a:pt x="19139" y="14199"/>
                      <a:pt x="18365" y="14199"/>
                    </a:cubicBezTo>
                    <a:cubicBezTo>
                      <a:pt x="16815" y="14199"/>
                      <a:pt x="15539" y="12822"/>
                      <a:pt x="15539" y="11058"/>
                    </a:cubicBezTo>
                    <a:cubicBezTo>
                      <a:pt x="15539" y="9337"/>
                      <a:pt x="16815" y="7917"/>
                      <a:pt x="18365" y="7917"/>
                    </a:cubicBezTo>
                    <a:cubicBezTo>
                      <a:pt x="19139" y="7917"/>
                      <a:pt x="20506" y="8563"/>
                      <a:pt x="20643" y="8649"/>
                    </a:cubicBezTo>
                    <a:cubicBezTo>
                      <a:pt x="20825" y="8735"/>
                      <a:pt x="21053" y="8821"/>
                      <a:pt x="21281" y="8692"/>
                    </a:cubicBezTo>
                    <a:cubicBezTo>
                      <a:pt x="21463" y="8606"/>
                      <a:pt x="21554" y="8390"/>
                      <a:pt x="21600" y="8132"/>
                    </a:cubicBezTo>
                    <a:cubicBezTo>
                      <a:pt x="21600" y="8132"/>
                      <a:pt x="21600" y="8132"/>
                      <a:pt x="21600" y="8132"/>
                    </a:cubicBezTo>
                    <a:cubicBezTo>
                      <a:pt x="21600" y="8089"/>
                      <a:pt x="21600" y="8003"/>
                      <a:pt x="21600" y="7917"/>
                    </a:cubicBezTo>
                    <a:cubicBezTo>
                      <a:pt x="21600" y="1463"/>
                      <a:pt x="21600" y="1463"/>
                      <a:pt x="21600" y="1463"/>
                    </a:cubicBezTo>
                    <a:cubicBezTo>
                      <a:pt x="21600" y="1076"/>
                      <a:pt x="21600" y="1076"/>
                      <a:pt x="21600" y="1076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309" y="0"/>
                      <a:pt x="14309" y="0"/>
                      <a:pt x="14309" y="0"/>
                    </a:cubicBezTo>
                    <a:cubicBezTo>
                      <a:pt x="14127" y="0"/>
                      <a:pt x="14127" y="0"/>
                      <a:pt x="14127" y="0"/>
                    </a:cubicBezTo>
                    <a:cubicBezTo>
                      <a:pt x="13899" y="0"/>
                      <a:pt x="13397" y="86"/>
                      <a:pt x="13397" y="559"/>
                    </a:cubicBezTo>
                    <a:cubicBezTo>
                      <a:pt x="13397" y="688"/>
                      <a:pt x="13443" y="818"/>
                      <a:pt x="13489" y="947"/>
                    </a:cubicBezTo>
                    <a:cubicBezTo>
                      <a:pt x="13580" y="1119"/>
                      <a:pt x="14218" y="2453"/>
                      <a:pt x="14218" y="3227"/>
                    </a:cubicBezTo>
                    <a:cubicBezTo>
                      <a:pt x="14218" y="4819"/>
                      <a:pt x="12805" y="5938"/>
                      <a:pt x="11073" y="5938"/>
                    </a:cubicBezTo>
                    <a:cubicBezTo>
                      <a:pt x="9342" y="5938"/>
                      <a:pt x="7975" y="4819"/>
                      <a:pt x="7975" y="3227"/>
                    </a:cubicBezTo>
                    <a:cubicBezTo>
                      <a:pt x="7975" y="2453"/>
                      <a:pt x="8613" y="1119"/>
                      <a:pt x="8658" y="947"/>
                    </a:cubicBezTo>
                    <a:cubicBezTo>
                      <a:pt x="8749" y="818"/>
                      <a:pt x="8795" y="688"/>
                      <a:pt x="8795" y="559"/>
                    </a:cubicBezTo>
                    <a:cubicBezTo>
                      <a:pt x="8795" y="129"/>
                      <a:pt x="8294" y="0"/>
                      <a:pt x="8111" y="0"/>
                    </a:cubicBezTo>
                    <a:cubicBezTo>
                      <a:pt x="8020" y="0"/>
                      <a:pt x="7975" y="0"/>
                      <a:pt x="79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73"/>
                      <a:pt x="91" y="21600"/>
                      <a:pt x="91" y="21600"/>
                    </a:cubicBezTo>
                    <a:close/>
                  </a:path>
                </a:pathLst>
              </a:custGeom>
              <a:noFill/>
              <a:ln w="39688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64" name="Freeform 58"/>
              <p:cNvSpPr/>
              <p:nvPr/>
            </p:nvSpPr>
            <p:spPr>
              <a:xfrm>
                <a:off x="5669493" y="770133"/>
                <a:ext cx="2668159" cy="284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184"/>
                    </a:moveTo>
                    <a:cubicBezTo>
                      <a:pt x="0" y="14357"/>
                      <a:pt x="0" y="14357"/>
                      <a:pt x="0" y="14357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7399" y="21600"/>
                      <a:pt x="7399" y="21600"/>
                      <a:pt x="7399" y="21600"/>
                    </a:cubicBezTo>
                    <a:cubicBezTo>
                      <a:pt x="7537" y="21600"/>
                      <a:pt x="7537" y="21600"/>
                      <a:pt x="7537" y="21600"/>
                    </a:cubicBezTo>
                    <a:cubicBezTo>
                      <a:pt x="7537" y="21600"/>
                      <a:pt x="7537" y="21600"/>
                      <a:pt x="7537" y="21600"/>
                    </a:cubicBezTo>
                    <a:cubicBezTo>
                      <a:pt x="7721" y="21600"/>
                      <a:pt x="8318" y="21514"/>
                      <a:pt x="8318" y="21040"/>
                    </a:cubicBezTo>
                    <a:cubicBezTo>
                      <a:pt x="8318" y="20910"/>
                      <a:pt x="8272" y="20781"/>
                      <a:pt x="8180" y="20651"/>
                    </a:cubicBezTo>
                    <a:cubicBezTo>
                      <a:pt x="8134" y="20479"/>
                      <a:pt x="7445" y="19143"/>
                      <a:pt x="7445" y="18366"/>
                    </a:cubicBezTo>
                    <a:cubicBezTo>
                      <a:pt x="7445" y="16814"/>
                      <a:pt x="8870" y="15564"/>
                      <a:pt x="10616" y="15564"/>
                    </a:cubicBezTo>
                    <a:cubicBezTo>
                      <a:pt x="12363" y="15564"/>
                      <a:pt x="13787" y="16814"/>
                      <a:pt x="13787" y="18366"/>
                    </a:cubicBezTo>
                    <a:cubicBezTo>
                      <a:pt x="13787" y="19143"/>
                      <a:pt x="13144" y="20479"/>
                      <a:pt x="13052" y="20651"/>
                    </a:cubicBezTo>
                    <a:cubicBezTo>
                      <a:pt x="13006" y="20781"/>
                      <a:pt x="12960" y="20910"/>
                      <a:pt x="12960" y="21040"/>
                    </a:cubicBezTo>
                    <a:cubicBezTo>
                      <a:pt x="12960" y="21471"/>
                      <a:pt x="13466" y="21600"/>
                      <a:pt x="13649" y="21600"/>
                    </a:cubicBezTo>
                    <a:cubicBezTo>
                      <a:pt x="13695" y="21600"/>
                      <a:pt x="13695" y="21600"/>
                      <a:pt x="13695" y="21600"/>
                    </a:cubicBezTo>
                    <a:cubicBezTo>
                      <a:pt x="13695" y="21600"/>
                      <a:pt x="13695" y="21600"/>
                      <a:pt x="13695" y="21600"/>
                    </a:cubicBezTo>
                    <a:cubicBezTo>
                      <a:pt x="13695" y="21600"/>
                      <a:pt x="13833" y="21600"/>
                      <a:pt x="13833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0651"/>
                      <a:pt x="21600" y="20651"/>
                      <a:pt x="21600" y="2065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7976"/>
                      <a:pt x="21600" y="7976"/>
                      <a:pt x="21600" y="7976"/>
                    </a:cubicBezTo>
                    <a:cubicBezTo>
                      <a:pt x="21600" y="4268"/>
                      <a:pt x="21600" y="4268"/>
                      <a:pt x="21600" y="4268"/>
                    </a:cubicBezTo>
                    <a:cubicBezTo>
                      <a:pt x="21600" y="4268"/>
                      <a:pt x="21600" y="4268"/>
                      <a:pt x="21600" y="4268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9210" y="0"/>
                      <a:pt x="13833" y="0"/>
                      <a:pt x="13833" y="0"/>
                    </a:cubicBezTo>
                    <a:cubicBezTo>
                      <a:pt x="13741" y="0"/>
                      <a:pt x="13695" y="0"/>
                      <a:pt x="13649" y="0"/>
                    </a:cubicBezTo>
                    <a:cubicBezTo>
                      <a:pt x="13466" y="43"/>
                      <a:pt x="12960" y="302"/>
                      <a:pt x="12960" y="733"/>
                    </a:cubicBezTo>
                    <a:cubicBezTo>
                      <a:pt x="12960" y="862"/>
                      <a:pt x="13006" y="992"/>
                      <a:pt x="13052" y="1121"/>
                    </a:cubicBezTo>
                    <a:cubicBezTo>
                      <a:pt x="13144" y="1293"/>
                      <a:pt x="13787" y="2630"/>
                      <a:pt x="13787" y="3406"/>
                    </a:cubicBezTo>
                    <a:cubicBezTo>
                      <a:pt x="13787" y="4958"/>
                      <a:pt x="12363" y="6208"/>
                      <a:pt x="10616" y="6208"/>
                    </a:cubicBezTo>
                    <a:cubicBezTo>
                      <a:pt x="8870" y="6208"/>
                      <a:pt x="7445" y="4958"/>
                      <a:pt x="7445" y="3406"/>
                    </a:cubicBezTo>
                    <a:cubicBezTo>
                      <a:pt x="7445" y="2630"/>
                      <a:pt x="8134" y="1293"/>
                      <a:pt x="8180" y="1121"/>
                    </a:cubicBezTo>
                    <a:cubicBezTo>
                      <a:pt x="8272" y="992"/>
                      <a:pt x="8318" y="862"/>
                      <a:pt x="8318" y="733"/>
                    </a:cubicBezTo>
                    <a:cubicBezTo>
                      <a:pt x="8318" y="302"/>
                      <a:pt x="7767" y="43"/>
                      <a:pt x="7583" y="0"/>
                    </a:cubicBezTo>
                    <a:cubicBezTo>
                      <a:pt x="7399" y="0"/>
                      <a:pt x="7399" y="0"/>
                      <a:pt x="739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638"/>
                      <a:pt x="46" y="1638"/>
                      <a:pt x="46" y="1638"/>
                    </a:cubicBezTo>
                    <a:cubicBezTo>
                      <a:pt x="0" y="1638"/>
                      <a:pt x="0" y="1638"/>
                      <a:pt x="0" y="1638"/>
                    </a:cubicBezTo>
                    <a:cubicBezTo>
                      <a:pt x="0" y="8019"/>
                      <a:pt x="0" y="8019"/>
                      <a:pt x="0" y="8019"/>
                    </a:cubicBezTo>
                    <a:cubicBezTo>
                      <a:pt x="0" y="8149"/>
                      <a:pt x="0" y="8192"/>
                      <a:pt x="46" y="8235"/>
                    </a:cubicBezTo>
                    <a:cubicBezTo>
                      <a:pt x="0" y="8235"/>
                      <a:pt x="0" y="8235"/>
                      <a:pt x="0" y="8235"/>
                    </a:cubicBezTo>
                    <a:cubicBezTo>
                      <a:pt x="46" y="8537"/>
                      <a:pt x="184" y="8709"/>
                      <a:pt x="368" y="8838"/>
                    </a:cubicBezTo>
                    <a:cubicBezTo>
                      <a:pt x="551" y="8925"/>
                      <a:pt x="827" y="8881"/>
                      <a:pt x="1011" y="8795"/>
                    </a:cubicBezTo>
                    <a:cubicBezTo>
                      <a:pt x="1149" y="8709"/>
                      <a:pt x="2528" y="8062"/>
                      <a:pt x="3309" y="8062"/>
                    </a:cubicBezTo>
                    <a:cubicBezTo>
                      <a:pt x="4871" y="8062"/>
                      <a:pt x="6158" y="9442"/>
                      <a:pt x="6158" y="11166"/>
                    </a:cubicBezTo>
                    <a:cubicBezTo>
                      <a:pt x="6158" y="12891"/>
                      <a:pt x="4871" y="14271"/>
                      <a:pt x="3309" y="14271"/>
                    </a:cubicBezTo>
                    <a:cubicBezTo>
                      <a:pt x="2528" y="14271"/>
                      <a:pt x="1149" y="13624"/>
                      <a:pt x="1011" y="13581"/>
                    </a:cubicBezTo>
                    <a:cubicBezTo>
                      <a:pt x="735" y="13451"/>
                      <a:pt x="506" y="13408"/>
                      <a:pt x="368" y="13538"/>
                    </a:cubicBezTo>
                    <a:cubicBezTo>
                      <a:pt x="184" y="13624"/>
                      <a:pt x="46" y="13840"/>
                      <a:pt x="0" y="14141"/>
                    </a:cubicBezTo>
                    <a:cubicBezTo>
                      <a:pt x="0" y="14141"/>
                      <a:pt x="0" y="14184"/>
                      <a:pt x="0" y="14184"/>
                    </a:cubicBezTo>
                    <a:close/>
                  </a:path>
                </a:pathLst>
              </a:custGeom>
              <a:solidFill>
                <a:srgbClr val="A6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65" name="Freeform 59"/>
              <p:cNvSpPr/>
              <p:nvPr/>
            </p:nvSpPr>
            <p:spPr>
              <a:xfrm>
                <a:off x="5669493" y="770133"/>
                <a:ext cx="2668159" cy="284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184"/>
                    </a:moveTo>
                    <a:cubicBezTo>
                      <a:pt x="0" y="14357"/>
                      <a:pt x="0" y="14357"/>
                      <a:pt x="0" y="14357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7399" y="21600"/>
                      <a:pt x="7399" y="21600"/>
                      <a:pt x="7399" y="21600"/>
                    </a:cubicBezTo>
                    <a:cubicBezTo>
                      <a:pt x="7537" y="21600"/>
                      <a:pt x="7537" y="21600"/>
                      <a:pt x="7537" y="21600"/>
                    </a:cubicBezTo>
                    <a:cubicBezTo>
                      <a:pt x="7537" y="21600"/>
                      <a:pt x="7537" y="21600"/>
                      <a:pt x="7537" y="21600"/>
                    </a:cubicBezTo>
                    <a:cubicBezTo>
                      <a:pt x="7721" y="21600"/>
                      <a:pt x="8318" y="21514"/>
                      <a:pt x="8318" y="21040"/>
                    </a:cubicBezTo>
                    <a:cubicBezTo>
                      <a:pt x="8318" y="20910"/>
                      <a:pt x="8272" y="20781"/>
                      <a:pt x="8180" y="20651"/>
                    </a:cubicBezTo>
                    <a:cubicBezTo>
                      <a:pt x="8134" y="20479"/>
                      <a:pt x="7445" y="19143"/>
                      <a:pt x="7445" y="18366"/>
                    </a:cubicBezTo>
                    <a:cubicBezTo>
                      <a:pt x="7445" y="16814"/>
                      <a:pt x="8870" y="15564"/>
                      <a:pt x="10616" y="15564"/>
                    </a:cubicBezTo>
                    <a:cubicBezTo>
                      <a:pt x="12363" y="15564"/>
                      <a:pt x="13787" y="16814"/>
                      <a:pt x="13787" y="18366"/>
                    </a:cubicBezTo>
                    <a:cubicBezTo>
                      <a:pt x="13787" y="19143"/>
                      <a:pt x="13144" y="20479"/>
                      <a:pt x="13052" y="20651"/>
                    </a:cubicBezTo>
                    <a:cubicBezTo>
                      <a:pt x="13006" y="20781"/>
                      <a:pt x="12960" y="20910"/>
                      <a:pt x="12960" y="21040"/>
                    </a:cubicBezTo>
                    <a:cubicBezTo>
                      <a:pt x="12960" y="21471"/>
                      <a:pt x="13466" y="21600"/>
                      <a:pt x="13649" y="21600"/>
                    </a:cubicBezTo>
                    <a:cubicBezTo>
                      <a:pt x="13695" y="21600"/>
                      <a:pt x="13695" y="21600"/>
                      <a:pt x="13695" y="21600"/>
                    </a:cubicBezTo>
                    <a:cubicBezTo>
                      <a:pt x="13695" y="21600"/>
                      <a:pt x="13695" y="21600"/>
                      <a:pt x="13695" y="21600"/>
                    </a:cubicBezTo>
                    <a:cubicBezTo>
                      <a:pt x="13695" y="21600"/>
                      <a:pt x="13833" y="21600"/>
                      <a:pt x="13833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0651"/>
                      <a:pt x="21600" y="20651"/>
                      <a:pt x="21600" y="2065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14141"/>
                      <a:pt x="21600" y="14141"/>
                      <a:pt x="21600" y="14141"/>
                    </a:cubicBezTo>
                    <a:cubicBezTo>
                      <a:pt x="21600" y="7976"/>
                      <a:pt x="21600" y="7976"/>
                      <a:pt x="21600" y="7976"/>
                    </a:cubicBezTo>
                    <a:cubicBezTo>
                      <a:pt x="21600" y="4268"/>
                      <a:pt x="21600" y="4268"/>
                      <a:pt x="21600" y="4268"/>
                    </a:cubicBezTo>
                    <a:cubicBezTo>
                      <a:pt x="21600" y="4268"/>
                      <a:pt x="21600" y="4268"/>
                      <a:pt x="21600" y="4268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9210" y="0"/>
                      <a:pt x="13833" y="0"/>
                      <a:pt x="13833" y="0"/>
                    </a:cubicBezTo>
                    <a:cubicBezTo>
                      <a:pt x="13741" y="0"/>
                      <a:pt x="13695" y="0"/>
                      <a:pt x="13649" y="0"/>
                    </a:cubicBezTo>
                    <a:cubicBezTo>
                      <a:pt x="13466" y="43"/>
                      <a:pt x="12960" y="302"/>
                      <a:pt x="12960" y="733"/>
                    </a:cubicBezTo>
                    <a:cubicBezTo>
                      <a:pt x="12960" y="862"/>
                      <a:pt x="13006" y="992"/>
                      <a:pt x="13052" y="1121"/>
                    </a:cubicBezTo>
                    <a:cubicBezTo>
                      <a:pt x="13144" y="1293"/>
                      <a:pt x="13787" y="2630"/>
                      <a:pt x="13787" y="3406"/>
                    </a:cubicBezTo>
                    <a:cubicBezTo>
                      <a:pt x="13787" y="4958"/>
                      <a:pt x="12363" y="6208"/>
                      <a:pt x="10616" y="6208"/>
                    </a:cubicBezTo>
                    <a:cubicBezTo>
                      <a:pt x="8870" y="6208"/>
                      <a:pt x="7445" y="4958"/>
                      <a:pt x="7445" y="3406"/>
                    </a:cubicBezTo>
                    <a:cubicBezTo>
                      <a:pt x="7445" y="2630"/>
                      <a:pt x="8134" y="1293"/>
                      <a:pt x="8180" y="1121"/>
                    </a:cubicBezTo>
                    <a:cubicBezTo>
                      <a:pt x="8272" y="992"/>
                      <a:pt x="8318" y="862"/>
                      <a:pt x="8318" y="733"/>
                    </a:cubicBezTo>
                    <a:cubicBezTo>
                      <a:pt x="8318" y="302"/>
                      <a:pt x="7767" y="43"/>
                      <a:pt x="7583" y="0"/>
                    </a:cubicBezTo>
                    <a:cubicBezTo>
                      <a:pt x="7399" y="0"/>
                      <a:pt x="7399" y="0"/>
                      <a:pt x="739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638"/>
                      <a:pt x="46" y="1638"/>
                      <a:pt x="46" y="1638"/>
                    </a:cubicBezTo>
                    <a:cubicBezTo>
                      <a:pt x="0" y="1638"/>
                      <a:pt x="0" y="1638"/>
                      <a:pt x="0" y="1638"/>
                    </a:cubicBezTo>
                    <a:cubicBezTo>
                      <a:pt x="0" y="8019"/>
                      <a:pt x="0" y="8019"/>
                      <a:pt x="0" y="8019"/>
                    </a:cubicBezTo>
                    <a:cubicBezTo>
                      <a:pt x="0" y="8149"/>
                      <a:pt x="0" y="8192"/>
                      <a:pt x="46" y="8235"/>
                    </a:cubicBezTo>
                    <a:cubicBezTo>
                      <a:pt x="0" y="8235"/>
                      <a:pt x="0" y="8235"/>
                      <a:pt x="0" y="8235"/>
                    </a:cubicBezTo>
                    <a:cubicBezTo>
                      <a:pt x="46" y="8537"/>
                      <a:pt x="184" y="8709"/>
                      <a:pt x="368" y="8838"/>
                    </a:cubicBezTo>
                    <a:cubicBezTo>
                      <a:pt x="551" y="8925"/>
                      <a:pt x="827" y="8881"/>
                      <a:pt x="1011" y="8795"/>
                    </a:cubicBezTo>
                    <a:cubicBezTo>
                      <a:pt x="1149" y="8709"/>
                      <a:pt x="2528" y="8062"/>
                      <a:pt x="3309" y="8062"/>
                    </a:cubicBezTo>
                    <a:cubicBezTo>
                      <a:pt x="4871" y="8062"/>
                      <a:pt x="6158" y="9442"/>
                      <a:pt x="6158" y="11166"/>
                    </a:cubicBezTo>
                    <a:cubicBezTo>
                      <a:pt x="6158" y="12891"/>
                      <a:pt x="4871" y="14271"/>
                      <a:pt x="3309" y="14271"/>
                    </a:cubicBezTo>
                    <a:cubicBezTo>
                      <a:pt x="2528" y="14271"/>
                      <a:pt x="1149" y="13624"/>
                      <a:pt x="1011" y="13581"/>
                    </a:cubicBezTo>
                    <a:cubicBezTo>
                      <a:pt x="735" y="13451"/>
                      <a:pt x="506" y="13408"/>
                      <a:pt x="368" y="13538"/>
                    </a:cubicBezTo>
                    <a:cubicBezTo>
                      <a:pt x="184" y="13624"/>
                      <a:pt x="46" y="13840"/>
                      <a:pt x="0" y="14141"/>
                    </a:cubicBezTo>
                    <a:cubicBezTo>
                      <a:pt x="0" y="14141"/>
                      <a:pt x="0" y="14184"/>
                      <a:pt x="0" y="14184"/>
                    </a:cubicBezTo>
                    <a:close/>
                  </a:path>
                </a:pathLst>
              </a:custGeom>
              <a:noFill/>
              <a:ln w="39688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</p:grpSp>
        <p:sp>
          <p:nvSpPr>
            <p:cNvPr id="867" name="Freeform 57"/>
            <p:cNvSpPr/>
            <p:nvPr/>
          </p:nvSpPr>
          <p:spPr>
            <a:xfrm>
              <a:off x="21783" y="761019"/>
              <a:ext cx="2690006" cy="284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" y="21600"/>
                  </a:moveTo>
                  <a:cubicBezTo>
                    <a:pt x="91" y="21600"/>
                    <a:pt x="8020" y="21600"/>
                    <a:pt x="8020" y="21600"/>
                  </a:cubicBezTo>
                  <a:cubicBezTo>
                    <a:pt x="8020" y="21600"/>
                    <a:pt x="8020" y="21600"/>
                    <a:pt x="8020" y="21600"/>
                  </a:cubicBezTo>
                  <a:cubicBezTo>
                    <a:pt x="8066" y="21600"/>
                    <a:pt x="8066" y="21600"/>
                    <a:pt x="8066" y="21600"/>
                  </a:cubicBezTo>
                  <a:cubicBezTo>
                    <a:pt x="8294" y="21557"/>
                    <a:pt x="8795" y="21471"/>
                    <a:pt x="8795" y="20998"/>
                  </a:cubicBezTo>
                  <a:cubicBezTo>
                    <a:pt x="8795" y="20912"/>
                    <a:pt x="8749" y="20782"/>
                    <a:pt x="8704" y="20610"/>
                  </a:cubicBezTo>
                  <a:cubicBezTo>
                    <a:pt x="8613" y="20481"/>
                    <a:pt x="7975" y="19104"/>
                    <a:pt x="7975" y="18330"/>
                  </a:cubicBezTo>
                  <a:cubicBezTo>
                    <a:pt x="7975" y="16781"/>
                    <a:pt x="9387" y="15662"/>
                    <a:pt x="11119" y="15662"/>
                  </a:cubicBezTo>
                  <a:cubicBezTo>
                    <a:pt x="12851" y="15662"/>
                    <a:pt x="14218" y="16781"/>
                    <a:pt x="14218" y="18330"/>
                  </a:cubicBezTo>
                  <a:cubicBezTo>
                    <a:pt x="14218" y="19104"/>
                    <a:pt x="13580" y="20481"/>
                    <a:pt x="13489" y="20610"/>
                  </a:cubicBezTo>
                  <a:cubicBezTo>
                    <a:pt x="13443" y="20782"/>
                    <a:pt x="13397" y="20912"/>
                    <a:pt x="13397" y="20998"/>
                  </a:cubicBezTo>
                  <a:cubicBezTo>
                    <a:pt x="13397" y="21514"/>
                    <a:pt x="13990" y="21600"/>
                    <a:pt x="14172" y="21600"/>
                  </a:cubicBezTo>
                  <a:cubicBezTo>
                    <a:pt x="14172" y="21600"/>
                    <a:pt x="14172" y="21600"/>
                    <a:pt x="14172" y="21600"/>
                  </a:cubicBezTo>
                  <a:cubicBezTo>
                    <a:pt x="14309" y="21600"/>
                    <a:pt x="14309" y="21600"/>
                    <a:pt x="14309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4285"/>
                    <a:pt x="21600" y="14285"/>
                    <a:pt x="21600" y="14285"/>
                  </a:cubicBezTo>
                  <a:cubicBezTo>
                    <a:pt x="21600" y="14113"/>
                    <a:pt x="21600" y="14113"/>
                    <a:pt x="21600" y="14113"/>
                  </a:cubicBezTo>
                  <a:cubicBezTo>
                    <a:pt x="21600" y="14113"/>
                    <a:pt x="21600" y="14070"/>
                    <a:pt x="21600" y="14070"/>
                  </a:cubicBezTo>
                  <a:cubicBezTo>
                    <a:pt x="21600" y="13769"/>
                    <a:pt x="21463" y="13554"/>
                    <a:pt x="21281" y="13425"/>
                  </a:cubicBezTo>
                  <a:cubicBezTo>
                    <a:pt x="21144" y="13339"/>
                    <a:pt x="20916" y="13339"/>
                    <a:pt x="20643" y="13468"/>
                  </a:cubicBezTo>
                  <a:cubicBezTo>
                    <a:pt x="20506" y="13554"/>
                    <a:pt x="19139" y="14199"/>
                    <a:pt x="18365" y="14199"/>
                  </a:cubicBezTo>
                  <a:cubicBezTo>
                    <a:pt x="16815" y="14199"/>
                    <a:pt x="15539" y="12822"/>
                    <a:pt x="15539" y="11058"/>
                  </a:cubicBezTo>
                  <a:cubicBezTo>
                    <a:pt x="15539" y="9337"/>
                    <a:pt x="16815" y="7917"/>
                    <a:pt x="18365" y="7917"/>
                  </a:cubicBezTo>
                  <a:cubicBezTo>
                    <a:pt x="19139" y="7917"/>
                    <a:pt x="20506" y="8563"/>
                    <a:pt x="20643" y="8649"/>
                  </a:cubicBezTo>
                  <a:cubicBezTo>
                    <a:pt x="20825" y="8735"/>
                    <a:pt x="21053" y="8821"/>
                    <a:pt x="21281" y="8692"/>
                  </a:cubicBezTo>
                  <a:cubicBezTo>
                    <a:pt x="21463" y="8606"/>
                    <a:pt x="21554" y="8390"/>
                    <a:pt x="21600" y="8132"/>
                  </a:cubicBezTo>
                  <a:cubicBezTo>
                    <a:pt x="21600" y="8132"/>
                    <a:pt x="21600" y="8132"/>
                    <a:pt x="21600" y="8132"/>
                  </a:cubicBezTo>
                  <a:cubicBezTo>
                    <a:pt x="21600" y="8089"/>
                    <a:pt x="21600" y="8003"/>
                    <a:pt x="21600" y="7917"/>
                  </a:cubicBezTo>
                  <a:cubicBezTo>
                    <a:pt x="21600" y="1463"/>
                    <a:pt x="21600" y="1463"/>
                    <a:pt x="21600" y="1463"/>
                  </a:cubicBezTo>
                  <a:cubicBezTo>
                    <a:pt x="21600" y="1076"/>
                    <a:pt x="21600" y="1076"/>
                    <a:pt x="21600" y="107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309" y="0"/>
                    <a:pt x="14309" y="0"/>
                    <a:pt x="14309" y="0"/>
                  </a:cubicBezTo>
                  <a:cubicBezTo>
                    <a:pt x="14127" y="0"/>
                    <a:pt x="14127" y="0"/>
                    <a:pt x="14127" y="0"/>
                  </a:cubicBezTo>
                  <a:cubicBezTo>
                    <a:pt x="13899" y="0"/>
                    <a:pt x="13397" y="86"/>
                    <a:pt x="13397" y="559"/>
                  </a:cubicBezTo>
                  <a:cubicBezTo>
                    <a:pt x="13397" y="688"/>
                    <a:pt x="13443" y="818"/>
                    <a:pt x="13489" y="947"/>
                  </a:cubicBezTo>
                  <a:cubicBezTo>
                    <a:pt x="13580" y="1119"/>
                    <a:pt x="14218" y="2453"/>
                    <a:pt x="14218" y="3227"/>
                  </a:cubicBezTo>
                  <a:cubicBezTo>
                    <a:pt x="14218" y="4819"/>
                    <a:pt x="12805" y="5938"/>
                    <a:pt x="11073" y="5938"/>
                  </a:cubicBezTo>
                  <a:cubicBezTo>
                    <a:pt x="9342" y="5938"/>
                    <a:pt x="7975" y="4819"/>
                    <a:pt x="7975" y="3227"/>
                  </a:cubicBezTo>
                  <a:cubicBezTo>
                    <a:pt x="7975" y="2453"/>
                    <a:pt x="8613" y="1119"/>
                    <a:pt x="8658" y="947"/>
                  </a:cubicBezTo>
                  <a:cubicBezTo>
                    <a:pt x="8749" y="818"/>
                    <a:pt x="8795" y="688"/>
                    <a:pt x="8795" y="559"/>
                  </a:cubicBezTo>
                  <a:cubicBezTo>
                    <a:pt x="8795" y="129"/>
                    <a:pt x="8294" y="0"/>
                    <a:pt x="8111" y="0"/>
                  </a:cubicBezTo>
                  <a:cubicBezTo>
                    <a:pt x="8020" y="0"/>
                    <a:pt x="7975" y="0"/>
                    <a:pt x="79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73"/>
                    <a:pt x="91" y="21600"/>
                    <a:pt x="91" y="21600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68" name="Freeform 59"/>
            <p:cNvSpPr/>
            <p:nvPr/>
          </p:nvSpPr>
          <p:spPr>
            <a:xfrm>
              <a:off x="5691275" y="777404"/>
              <a:ext cx="2668159" cy="28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84"/>
                  </a:moveTo>
                  <a:cubicBezTo>
                    <a:pt x="0" y="14357"/>
                    <a:pt x="0" y="14357"/>
                    <a:pt x="0" y="14357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7399" y="21600"/>
                    <a:pt x="7399" y="21600"/>
                    <a:pt x="7399" y="21600"/>
                  </a:cubicBezTo>
                  <a:cubicBezTo>
                    <a:pt x="7537" y="21600"/>
                    <a:pt x="7537" y="21600"/>
                    <a:pt x="7537" y="21600"/>
                  </a:cubicBezTo>
                  <a:cubicBezTo>
                    <a:pt x="7537" y="21600"/>
                    <a:pt x="7537" y="21600"/>
                    <a:pt x="7537" y="21600"/>
                  </a:cubicBezTo>
                  <a:cubicBezTo>
                    <a:pt x="7721" y="21600"/>
                    <a:pt x="8318" y="21514"/>
                    <a:pt x="8318" y="21040"/>
                  </a:cubicBezTo>
                  <a:cubicBezTo>
                    <a:pt x="8318" y="20910"/>
                    <a:pt x="8272" y="20781"/>
                    <a:pt x="8180" y="20651"/>
                  </a:cubicBezTo>
                  <a:cubicBezTo>
                    <a:pt x="8134" y="20479"/>
                    <a:pt x="7445" y="19143"/>
                    <a:pt x="7445" y="18366"/>
                  </a:cubicBezTo>
                  <a:cubicBezTo>
                    <a:pt x="7445" y="16814"/>
                    <a:pt x="8870" y="15564"/>
                    <a:pt x="10616" y="15564"/>
                  </a:cubicBezTo>
                  <a:cubicBezTo>
                    <a:pt x="12363" y="15564"/>
                    <a:pt x="13787" y="16814"/>
                    <a:pt x="13787" y="18366"/>
                  </a:cubicBezTo>
                  <a:cubicBezTo>
                    <a:pt x="13787" y="19143"/>
                    <a:pt x="13144" y="20479"/>
                    <a:pt x="13052" y="20651"/>
                  </a:cubicBezTo>
                  <a:cubicBezTo>
                    <a:pt x="13006" y="20781"/>
                    <a:pt x="12960" y="20910"/>
                    <a:pt x="12960" y="21040"/>
                  </a:cubicBezTo>
                  <a:cubicBezTo>
                    <a:pt x="12960" y="21471"/>
                    <a:pt x="13466" y="21600"/>
                    <a:pt x="13649" y="21600"/>
                  </a:cubicBezTo>
                  <a:cubicBezTo>
                    <a:pt x="13695" y="21600"/>
                    <a:pt x="13695" y="21600"/>
                    <a:pt x="13695" y="21600"/>
                  </a:cubicBezTo>
                  <a:cubicBezTo>
                    <a:pt x="13695" y="21600"/>
                    <a:pt x="13695" y="21600"/>
                    <a:pt x="13695" y="21600"/>
                  </a:cubicBezTo>
                  <a:cubicBezTo>
                    <a:pt x="13695" y="21600"/>
                    <a:pt x="13833" y="21600"/>
                    <a:pt x="1383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651"/>
                    <a:pt x="21600" y="20651"/>
                    <a:pt x="21600" y="20651"/>
                  </a:cubicBezTo>
                  <a:cubicBezTo>
                    <a:pt x="21600" y="14141"/>
                    <a:pt x="21600" y="14141"/>
                    <a:pt x="21600" y="14141"/>
                  </a:cubicBezTo>
                  <a:cubicBezTo>
                    <a:pt x="21600" y="14141"/>
                    <a:pt x="21600" y="14141"/>
                    <a:pt x="21600" y="14141"/>
                  </a:cubicBezTo>
                  <a:cubicBezTo>
                    <a:pt x="21600" y="14141"/>
                    <a:pt x="21600" y="14141"/>
                    <a:pt x="21600" y="14141"/>
                  </a:cubicBezTo>
                  <a:cubicBezTo>
                    <a:pt x="21600" y="7976"/>
                    <a:pt x="21600" y="7976"/>
                    <a:pt x="21600" y="7976"/>
                  </a:cubicBezTo>
                  <a:cubicBezTo>
                    <a:pt x="21600" y="4268"/>
                    <a:pt x="21600" y="4268"/>
                    <a:pt x="21600" y="4268"/>
                  </a:cubicBezTo>
                  <a:cubicBezTo>
                    <a:pt x="21600" y="4268"/>
                    <a:pt x="21600" y="4268"/>
                    <a:pt x="21600" y="426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9210" y="0"/>
                    <a:pt x="13833" y="0"/>
                    <a:pt x="13833" y="0"/>
                  </a:cubicBezTo>
                  <a:cubicBezTo>
                    <a:pt x="13741" y="0"/>
                    <a:pt x="13695" y="0"/>
                    <a:pt x="13649" y="0"/>
                  </a:cubicBezTo>
                  <a:cubicBezTo>
                    <a:pt x="13466" y="43"/>
                    <a:pt x="12960" y="302"/>
                    <a:pt x="12960" y="733"/>
                  </a:cubicBezTo>
                  <a:cubicBezTo>
                    <a:pt x="12960" y="862"/>
                    <a:pt x="13006" y="992"/>
                    <a:pt x="13052" y="1121"/>
                  </a:cubicBezTo>
                  <a:cubicBezTo>
                    <a:pt x="13144" y="1293"/>
                    <a:pt x="13787" y="2630"/>
                    <a:pt x="13787" y="3406"/>
                  </a:cubicBezTo>
                  <a:cubicBezTo>
                    <a:pt x="13787" y="4958"/>
                    <a:pt x="12363" y="6208"/>
                    <a:pt x="10616" y="6208"/>
                  </a:cubicBezTo>
                  <a:cubicBezTo>
                    <a:pt x="8870" y="6208"/>
                    <a:pt x="7445" y="4958"/>
                    <a:pt x="7445" y="3406"/>
                  </a:cubicBezTo>
                  <a:cubicBezTo>
                    <a:pt x="7445" y="2630"/>
                    <a:pt x="8134" y="1293"/>
                    <a:pt x="8180" y="1121"/>
                  </a:cubicBezTo>
                  <a:cubicBezTo>
                    <a:pt x="8272" y="992"/>
                    <a:pt x="8318" y="862"/>
                    <a:pt x="8318" y="733"/>
                  </a:cubicBezTo>
                  <a:cubicBezTo>
                    <a:pt x="8318" y="302"/>
                    <a:pt x="7767" y="43"/>
                    <a:pt x="7583" y="0"/>
                  </a:cubicBezTo>
                  <a:cubicBezTo>
                    <a:pt x="7399" y="0"/>
                    <a:pt x="7399" y="0"/>
                    <a:pt x="739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638"/>
                    <a:pt x="46" y="1638"/>
                    <a:pt x="46" y="1638"/>
                  </a:cubicBezTo>
                  <a:cubicBezTo>
                    <a:pt x="0" y="1638"/>
                    <a:pt x="0" y="1638"/>
                    <a:pt x="0" y="1638"/>
                  </a:cubicBezTo>
                  <a:cubicBezTo>
                    <a:pt x="0" y="8019"/>
                    <a:pt x="0" y="8019"/>
                    <a:pt x="0" y="8019"/>
                  </a:cubicBezTo>
                  <a:cubicBezTo>
                    <a:pt x="0" y="8149"/>
                    <a:pt x="0" y="8192"/>
                    <a:pt x="46" y="8235"/>
                  </a:cubicBezTo>
                  <a:cubicBezTo>
                    <a:pt x="0" y="8235"/>
                    <a:pt x="0" y="8235"/>
                    <a:pt x="0" y="8235"/>
                  </a:cubicBezTo>
                  <a:cubicBezTo>
                    <a:pt x="46" y="8537"/>
                    <a:pt x="184" y="8709"/>
                    <a:pt x="368" y="8838"/>
                  </a:cubicBezTo>
                  <a:cubicBezTo>
                    <a:pt x="551" y="8925"/>
                    <a:pt x="827" y="8881"/>
                    <a:pt x="1011" y="8795"/>
                  </a:cubicBezTo>
                  <a:cubicBezTo>
                    <a:pt x="1149" y="8709"/>
                    <a:pt x="2528" y="8062"/>
                    <a:pt x="3309" y="8062"/>
                  </a:cubicBezTo>
                  <a:cubicBezTo>
                    <a:pt x="4871" y="8062"/>
                    <a:pt x="6158" y="9442"/>
                    <a:pt x="6158" y="11166"/>
                  </a:cubicBezTo>
                  <a:cubicBezTo>
                    <a:pt x="6158" y="12891"/>
                    <a:pt x="4871" y="14271"/>
                    <a:pt x="3309" y="14271"/>
                  </a:cubicBezTo>
                  <a:cubicBezTo>
                    <a:pt x="2528" y="14271"/>
                    <a:pt x="1149" y="13624"/>
                    <a:pt x="1011" y="13581"/>
                  </a:cubicBezTo>
                  <a:cubicBezTo>
                    <a:pt x="735" y="13451"/>
                    <a:pt x="506" y="13408"/>
                    <a:pt x="368" y="13538"/>
                  </a:cubicBezTo>
                  <a:cubicBezTo>
                    <a:pt x="184" y="13624"/>
                    <a:pt x="46" y="13840"/>
                    <a:pt x="0" y="14141"/>
                  </a:cubicBezTo>
                  <a:cubicBezTo>
                    <a:pt x="0" y="14141"/>
                    <a:pt x="0" y="14184"/>
                    <a:pt x="0" y="14184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69" name="Прямоугольник"/>
            <p:cNvSpPr/>
            <p:nvPr/>
          </p:nvSpPr>
          <p:spPr>
            <a:xfrm>
              <a:off x="1270907" y="1703194"/>
              <a:ext cx="5845929" cy="974090"/>
            </a:xfrm>
            <a:prstGeom prst="rect">
              <a:avLst/>
            </a:pr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807F8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70" name="бП и структура"/>
            <p:cNvSpPr txBox="1"/>
            <p:nvPr/>
          </p:nvSpPr>
          <p:spPr>
            <a:xfrm>
              <a:off x="928092" y="1773857"/>
              <a:ext cx="6229458" cy="864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96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бП и структура</a:t>
              </a:r>
            </a:p>
          </p:txBody>
        </p:sp>
      </p:grpSp>
      <p:grpSp>
        <p:nvGrpSpPr>
          <p:cNvPr id="884" name="Сгруппировать"/>
          <p:cNvGrpSpPr/>
          <p:nvPr/>
        </p:nvGrpSpPr>
        <p:grpSpPr>
          <a:xfrm>
            <a:off x="7294279" y="9109554"/>
            <a:ext cx="8359435" cy="3537580"/>
            <a:chOff x="0" y="0"/>
            <a:chExt cx="8359433" cy="3537579"/>
          </a:xfrm>
        </p:grpSpPr>
        <p:sp>
          <p:nvSpPr>
            <p:cNvPr id="872" name="Freeform 47"/>
            <p:cNvSpPr/>
            <p:nvPr/>
          </p:nvSpPr>
          <p:spPr>
            <a:xfrm>
              <a:off x="5669428" y="29119"/>
              <a:ext cx="2690007" cy="350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1" extrusionOk="0">
                  <a:moveTo>
                    <a:pt x="0" y="15434"/>
                  </a:moveTo>
                  <a:cubicBezTo>
                    <a:pt x="0" y="15573"/>
                    <a:pt x="0" y="15573"/>
                    <a:pt x="0" y="15573"/>
                  </a:cubicBezTo>
                  <a:cubicBezTo>
                    <a:pt x="0" y="21530"/>
                    <a:pt x="0" y="21530"/>
                    <a:pt x="0" y="21530"/>
                  </a:cubicBezTo>
                  <a:cubicBezTo>
                    <a:pt x="7337" y="21530"/>
                    <a:pt x="7337" y="21530"/>
                    <a:pt x="7337" y="21530"/>
                  </a:cubicBezTo>
                  <a:cubicBezTo>
                    <a:pt x="7382" y="21530"/>
                    <a:pt x="12486" y="21600"/>
                    <a:pt x="13489" y="21530"/>
                  </a:cubicBezTo>
                  <a:cubicBezTo>
                    <a:pt x="13534" y="21530"/>
                    <a:pt x="13580" y="21530"/>
                    <a:pt x="13625" y="21530"/>
                  </a:cubicBezTo>
                  <a:cubicBezTo>
                    <a:pt x="20916" y="21530"/>
                    <a:pt x="20916" y="21530"/>
                    <a:pt x="20916" y="21530"/>
                  </a:cubicBezTo>
                  <a:cubicBezTo>
                    <a:pt x="21327" y="21530"/>
                    <a:pt x="21600" y="21321"/>
                    <a:pt x="21600" y="21008"/>
                  </a:cubicBezTo>
                  <a:cubicBezTo>
                    <a:pt x="21600" y="15434"/>
                    <a:pt x="21600" y="15434"/>
                    <a:pt x="21600" y="15434"/>
                  </a:cubicBezTo>
                  <a:cubicBezTo>
                    <a:pt x="21600" y="15434"/>
                    <a:pt x="21600" y="15399"/>
                    <a:pt x="21600" y="15399"/>
                  </a:cubicBezTo>
                  <a:cubicBezTo>
                    <a:pt x="21600" y="10661"/>
                    <a:pt x="21600" y="10661"/>
                    <a:pt x="21600" y="10661"/>
                  </a:cubicBezTo>
                  <a:cubicBezTo>
                    <a:pt x="21600" y="10661"/>
                    <a:pt x="21600" y="7804"/>
                    <a:pt x="21600" y="7804"/>
                  </a:cubicBezTo>
                  <a:cubicBezTo>
                    <a:pt x="21600" y="5644"/>
                    <a:pt x="21600" y="5644"/>
                    <a:pt x="21600" y="5644"/>
                  </a:cubicBezTo>
                  <a:cubicBezTo>
                    <a:pt x="21600" y="5574"/>
                    <a:pt x="21600" y="5017"/>
                    <a:pt x="21600" y="4634"/>
                  </a:cubicBezTo>
                  <a:cubicBezTo>
                    <a:pt x="13899" y="4634"/>
                    <a:pt x="13899" y="4634"/>
                    <a:pt x="13899" y="4634"/>
                  </a:cubicBezTo>
                  <a:cubicBezTo>
                    <a:pt x="13306" y="4634"/>
                    <a:pt x="12668" y="4494"/>
                    <a:pt x="12349" y="4076"/>
                  </a:cubicBezTo>
                  <a:cubicBezTo>
                    <a:pt x="12258" y="3937"/>
                    <a:pt x="12213" y="3763"/>
                    <a:pt x="12213" y="3588"/>
                  </a:cubicBezTo>
                  <a:cubicBezTo>
                    <a:pt x="12213" y="3414"/>
                    <a:pt x="12258" y="3205"/>
                    <a:pt x="12395" y="3031"/>
                  </a:cubicBezTo>
                  <a:cubicBezTo>
                    <a:pt x="12668" y="2648"/>
                    <a:pt x="13033" y="1881"/>
                    <a:pt x="13033" y="1568"/>
                  </a:cubicBezTo>
                  <a:cubicBezTo>
                    <a:pt x="13033" y="697"/>
                    <a:pt x="11985" y="0"/>
                    <a:pt x="10709" y="0"/>
                  </a:cubicBezTo>
                  <a:cubicBezTo>
                    <a:pt x="9433" y="0"/>
                    <a:pt x="8339" y="697"/>
                    <a:pt x="8339" y="1568"/>
                  </a:cubicBezTo>
                  <a:cubicBezTo>
                    <a:pt x="8339" y="1881"/>
                    <a:pt x="8749" y="2648"/>
                    <a:pt x="9023" y="3031"/>
                  </a:cubicBezTo>
                  <a:cubicBezTo>
                    <a:pt x="9114" y="3205"/>
                    <a:pt x="9205" y="3414"/>
                    <a:pt x="9205" y="3588"/>
                  </a:cubicBezTo>
                  <a:cubicBezTo>
                    <a:pt x="9205" y="4181"/>
                    <a:pt x="8613" y="4599"/>
                    <a:pt x="7701" y="4634"/>
                  </a:cubicBezTo>
                  <a:cubicBezTo>
                    <a:pt x="7656" y="4634"/>
                    <a:pt x="7656" y="4634"/>
                    <a:pt x="7656" y="4634"/>
                  </a:cubicBezTo>
                  <a:cubicBezTo>
                    <a:pt x="7519" y="4634"/>
                    <a:pt x="7519" y="4634"/>
                    <a:pt x="7519" y="4634"/>
                  </a:cubicBezTo>
                  <a:cubicBezTo>
                    <a:pt x="0" y="4634"/>
                    <a:pt x="0" y="4634"/>
                    <a:pt x="0" y="4634"/>
                  </a:cubicBezTo>
                  <a:cubicBezTo>
                    <a:pt x="0" y="4634"/>
                    <a:pt x="0" y="5783"/>
                    <a:pt x="0" y="5783"/>
                  </a:cubicBezTo>
                  <a:cubicBezTo>
                    <a:pt x="0" y="10695"/>
                    <a:pt x="0" y="10695"/>
                    <a:pt x="0" y="10695"/>
                  </a:cubicBezTo>
                  <a:cubicBezTo>
                    <a:pt x="0" y="10800"/>
                    <a:pt x="0" y="10835"/>
                    <a:pt x="0" y="10870"/>
                  </a:cubicBezTo>
                  <a:cubicBezTo>
                    <a:pt x="46" y="11079"/>
                    <a:pt x="182" y="11253"/>
                    <a:pt x="365" y="11323"/>
                  </a:cubicBezTo>
                  <a:cubicBezTo>
                    <a:pt x="547" y="11392"/>
                    <a:pt x="820" y="11357"/>
                    <a:pt x="1003" y="11288"/>
                  </a:cubicBezTo>
                  <a:cubicBezTo>
                    <a:pt x="1139" y="11218"/>
                    <a:pt x="2506" y="10730"/>
                    <a:pt x="3235" y="10730"/>
                  </a:cubicBezTo>
                  <a:cubicBezTo>
                    <a:pt x="4830" y="10730"/>
                    <a:pt x="6289" y="11810"/>
                    <a:pt x="6289" y="13134"/>
                  </a:cubicBezTo>
                  <a:cubicBezTo>
                    <a:pt x="6289" y="14458"/>
                    <a:pt x="4830" y="15503"/>
                    <a:pt x="3235" y="15503"/>
                  </a:cubicBezTo>
                  <a:cubicBezTo>
                    <a:pt x="2506" y="15503"/>
                    <a:pt x="1139" y="15015"/>
                    <a:pt x="1003" y="14946"/>
                  </a:cubicBezTo>
                  <a:cubicBezTo>
                    <a:pt x="729" y="14876"/>
                    <a:pt x="501" y="14841"/>
                    <a:pt x="319" y="14911"/>
                  </a:cubicBezTo>
                  <a:cubicBezTo>
                    <a:pt x="182" y="15015"/>
                    <a:pt x="46" y="15190"/>
                    <a:pt x="0" y="15399"/>
                  </a:cubicBezTo>
                  <a:cubicBezTo>
                    <a:pt x="0" y="15434"/>
                    <a:pt x="0" y="15434"/>
                    <a:pt x="0" y="15434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73" name="Freeform 53"/>
            <p:cNvSpPr/>
            <p:nvPr/>
          </p:nvSpPr>
          <p:spPr>
            <a:xfrm>
              <a:off x="2026315" y="755557"/>
              <a:ext cx="4342242" cy="277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32"/>
                  </a:moveTo>
                  <a:cubicBezTo>
                    <a:pt x="0" y="12211"/>
                    <a:pt x="593" y="13313"/>
                    <a:pt x="1327" y="13313"/>
                  </a:cubicBezTo>
                  <a:cubicBezTo>
                    <a:pt x="1666" y="13313"/>
                    <a:pt x="2344" y="12828"/>
                    <a:pt x="2569" y="12651"/>
                  </a:cubicBezTo>
                  <a:cubicBezTo>
                    <a:pt x="2880" y="12431"/>
                    <a:pt x="3191" y="12387"/>
                    <a:pt x="3445" y="12607"/>
                  </a:cubicBezTo>
                  <a:cubicBezTo>
                    <a:pt x="3699" y="12872"/>
                    <a:pt x="3840" y="13313"/>
                    <a:pt x="3896" y="13886"/>
                  </a:cubicBezTo>
                  <a:cubicBezTo>
                    <a:pt x="3896" y="13886"/>
                    <a:pt x="3896" y="13886"/>
                    <a:pt x="3896" y="13886"/>
                  </a:cubicBezTo>
                  <a:cubicBezTo>
                    <a:pt x="3896" y="13930"/>
                    <a:pt x="3896" y="13974"/>
                    <a:pt x="3896" y="14062"/>
                  </a:cubicBezTo>
                  <a:cubicBezTo>
                    <a:pt x="3896" y="21600"/>
                    <a:pt x="3896" y="21600"/>
                    <a:pt x="3896" y="21600"/>
                  </a:cubicBezTo>
                  <a:cubicBezTo>
                    <a:pt x="4376" y="21600"/>
                    <a:pt x="4376" y="21600"/>
                    <a:pt x="4376" y="21600"/>
                  </a:cubicBezTo>
                  <a:cubicBezTo>
                    <a:pt x="4602" y="21600"/>
                    <a:pt x="4602" y="21600"/>
                    <a:pt x="4602" y="21600"/>
                  </a:cubicBezTo>
                  <a:cubicBezTo>
                    <a:pt x="7962" y="21600"/>
                    <a:pt x="7962" y="21600"/>
                    <a:pt x="7962" y="21600"/>
                  </a:cubicBezTo>
                  <a:cubicBezTo>
                    <a:pt x="8951" y="21600"/>
                    <a:pt x="8951" y="21600"/>
                    <a:pt x="8951" y="21600"/>
                  </a:cubicBezTo>
                  <a:cubicBezTo>
                    <a:pt x="9064" y="21600"/>
                    <a:pt x="9064" y="21600"/>
                    <a:pt x="9064" y="21600"/>
                  </a:cubicBezTo>
                  <a:cubicBezTo>
                    <a:pt x="9064" y="21600"/>
                    <a:pt x="9092" y="21600"/>
                    <a:pt x="9120" y="21600"/>
                  </a:cubicBezTo>
                  <a:cubicBezTo>
                    <a:pt x="9120" y="21600"/>
                    <a:pt x="9120" y="21600"/>
                    <a:pt x="9120" y="21600"/>
                  </a:cubicBezTo>
                  <a:cubicBezTo>
                    <a:pt x="9148" y="21600"/>
                    <a:pt x="9205" y="21600"/>
                    <a:pt x="9261" y="21600"/>
                  </a:cubicBezTo>
                  <a:cubicBezTo>
                    <a:pt x="9261" y="21600"/>
                    <a:pt x="12988" y="21600"/>
                    <a:pt x="13016" y="21600"/>
                  </a:cubicBezTo>
                  <a:cubicBezTo>
                    <a:pt x="14795" y="21600"/>
                    <a:pt x="14795" y="21600"/>
                    <a:pt x="14795" y="21600"/>
                  </a:cubicBezTo>
                  <a:cubicBezTo>
                    <a:pt x="17732" y="21600"/>
                    <a:pt x="17732" y="21600"/>
                    <a:pt x="17732" y="21600"/>
                  </a:cubicBezTo>
                  <a:cubicBezTo>
                    <a:pt x="17732" y="14062"/>
                    <a:pt x="17732" y="14062"/>
                    <a:pt x="17732" y="14062"/>
                  </a:cubicBezTo>
                  <a:cubicBezTo>
                    <a:pt x="17732" y="13974"/>
                    <a:pt x="17732" y="13886"/>
                    <a:pt x="17732" y="13886"/>
                  </a:cubicBezTo>
                  <a:cubicBezTo>
                    <a:pt x="17732" y="13886"/>
                    <a:pt x="17732" y="13886"/>
                    <a:pt x="17732" y="13886"/>
                  </a:cubicBezTo>
                  <a:cubicBezTo>
                    <a:pt x="17760" y="13313"/>
                    <a:pt x="17901" y="12872"/>
                    <a:pt x="18184" y="12607"/>
                  </a:cubicBezTo>
                  <a:cubicBezTo>
                    <a:pt x="18409" y="12387"/>
                    <a:pt x="18720" y="12431"/>
                    <a:pt x="19031" y="12651"/>
                  </a:cubicBezTo>
                  <a:cubicBezTo>
                    <a:pt x="19256" y="12828"/>
                    <a:pt x="19934" y="13313"/>
                    <a:pt x="20273" y="13313"/>
                  </a:cubicBezTo>
                  <a:cubicBezTo>
                    <a:pt x="21007" y="13313"/>
                    <a:pt x="21600" y="12211"/>
                    <a:pt x="21600" y="10932"/>
                  </a:cubicBezTo>
                  <a:cubicBezTo>
                    <a:pt x="21600" y="9610"/>
                    <a:pt x="21007" y="8552"/>
                    <a:pt x="20273" y="8552"/>
                  </a:cubicBezTo>
                  <a:cubicBezTo>
                    <a:pt x="19934" y="8552"/>
                    <a:pt x="19256" y="8993"/>
                    <a:pt x="19031" y="9169"/>
                  </a:cubicBezTo>
                  <a:cubicBezTo>
                    <a:pt x="18720" y="9433"/>
                    <a:pt x="18409" y="9433"/>
                    <a:pt x="18184" y="9213"/>
                  </a:cubicBezTo>
                  <a:cubicBezTo>
                    <a:pt x="17901" y="8949"/>
                    <a:pt x="17760" y="8508"/>
                    <a:pt x="17732" y="7891"/>
                  </a:cubicBezTo>
                  <a:cubicBezTo>
                    <a:pt x="17732" y="7714"/>
                    <a:pt x="17732" y="7714"/>
                    <a:pt x="17732" y="7714"/>
                  </a:cubicBezTo>
                  <a:cubicBezTo>
                    <a:pt x="17732" y="44"/>
                    <a:pt x="17732" y="44"/>
                    <a:pt x="17732" y="44"/>
                  </a:cubicBezTo>
                  <a:cubicBezTo>
                    <a:pt x="17082" y="44"/>
                    <a:pt x="17082" y="44"/>
                    <a:pt x="17082" y="44"/>
                  </a:cubicBezTo>
                  <a:cubicBezTo>
                    <a:pt x="14485" y="0"/>
                    <a:pt x="14485" y="0"/>
                    <a:pt x="14485" y="0"/>
                  </a:cubicBezTo>
                  <a:cubicBezTo>
                    <a:pt x="13016" y="0"/>
                    <a:pt x="13016" y="0"/>
                    <a:pt x="13016" y="0"/>
                  </a:cubicBezTo>
                  <a:cubicBezTo>
                    <a:pt x="12932" y="0"/>
                    <a:pt x="12932" y="0"/>
                    <a:pt x="12932" y="0"/>
                  </a:cubicBezTo>
                  <a:cubicBezTo>
                    <a:pt x="12932" y="0"/>
                    <a:pt x="12932" y="0"/>
                    <a:pt x="12932" y="0"/>
                  </a:cubicBezTo>
                  <a:cubicBezTo>
                    <a:pt x="12621" y="44"/>
                    <a:pt x="12424" y="264"/>
                    <a:pt x="12424" y="661"/>
                  </a:cubicBezTo>
                  <a:cubicBezTo>
                    <a:pt x="12424" y="793"/>
                    <a:pt x="12452" y="926"/>
                    <a:pt x="12480" y="1058"/>
                  </a:cubicBezTo>
                  <a:cubicBezTo>
                    <a:pt x="12536" y="1234"/>
                    <a:pt x="12960" y="2557"/>
                    <a:pt x="12960" y="3306"/>
                  </a:cubicBezTo>
                  <a:cubicBezTo>
                    <a:pt x="12960" y="4849"/>
                    <a:pt x="12085" y="6083"/>
                    <a:pt x="10984" y="6083"/>
                  </a:cubicBezTo>
                  <a:cubicBezTo>
                    <a:pt x="9911" y="6083"/>
                    <a:pt x="9007" y="4849"/>
                    <a:pt x="9007" y="3306"/>
                  </a:cubicBezTo>
                  <a:cubicBezTo>
                    <a:pt x="9007" y="2557"/>
                    <a:pt x="9431" y="1234"/>
                    <a:pt x="9487" y="1058"/>
                  </a:cubicBezTo>
                  <a:cubicBezTo>
                    <a:pt x="9515" y="926"/>
                    <a:pt x="9544" y="793"/>
                    <a:pt x="9544" y="661"/>
                  </a:cubicBezTo>
                  <a:cubicBezTo>
                    <a:pt x="9544" y="309"/>
                    <a:pt x="9346" y="44"/>
                    <a:pt x="9035" y="0"/>
                  </a:cubicBezTo>
                  <a:cubicBezTo>
                    <a:pt x="9035" y="0"/>
                    <a:pt x="8160" y="0"/>
                    <a:pt x="8160" y="0"/>
                  </a:cubicBezTo>
                  <a:cubicBezTo>
                    <a:pt x="7031" y="44"/>
                    <a:pt x="7031" y="44"/>
                    <a:pt x="7031" y="44"/>
                  </a:cubicBezTo>
                  <a:cubicBezTo>
                    <a:pt x="6805" y="44"/>
                    <a:pt x="6805" y="44"/>
                    <a:pt x="6805" y="44"/>
                  </a:cubicBezTo>
                  <a:cubicBezTo>
                    <a:pt x="4744" y="44"/>
                    <a:pt x="4744" y="44"/>
                    <a:pt x="4744" y="44"/>
                  </a:cubicBezTo>
                  <a:cubicBezTo>
                    <a:pt x="4687" y="44"/>
                    <a:pt x="4179" y="44"/>
                    <a:pt x="3896" y="44"/>
                  </a:cubicBezTo>
                  <a:cubicBezTo>
                    <a:pt x="3896" y="7714"/>
                    <a:pt x="3896" y="7714"/>
                    <a:pt x="3896" y="7714"/>
                  </a:cubicBezTo>
                  <a:cubicBezTo>
                    <a:pt x="3896" y="7891"/>
                    <a:pt x="3896" y="7891"/>
                    <a:pt x="3896" y="7891"/>
                  </a:cubicBezTo>
                  <a:cubicBezTo>
                    <a:pt x="3868" y="8508"/>
                    <a:pt x="3699" y="8949"/>
                    <a:pt x="3445" y="9213"/>
                  </a:cubicBezTo>
                  <a:cubicBezTo>
                    <a:pt x="3191" y="9433"/>
                    <a:pt x="2880" y="9433"/>
                    <a:pt x="2569" y="9169"/>
                  </a:cubicBezTo>
                  <a:cubicBezTo>
                    <a:pt x="2344" y="8993"/>
                    <a:pt x="1666" y="8552"/>
                    <a:pt x="1327" y="8552"/>
                  </a:cubicBezTo>
                  <a:cubicBezTo>
                    <a:pt x="593" y="8552"/>
                    <a:pt x="0" y="9610"/>
                    <a:pt x="0" y="10932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74" name="Freeform 63"/>
            <p:cNvSpPr/>
            <p:nvPr/>
          </p:nvSpPr>
          <p:spPr>
            <a:xfrm>
              <a:off x="21783" y="7270"/>
              <a:ext cx="2690006" cy="352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55"/>
                  </a:moveTo>
                  <a:cubicBezTo>
                    <a:pt x="0" y="7940"/>
                    <a:pt x="0" y="7940"/>
                    <a:pt x="0" y="7940"/>
                  </a:cubicBezTo>
                  <a:cubicBezTo>
                    <a:pt x="0" y="8217"/>
                    <a:pt x="0" y="8217"/>
                    <a:pt x="0" y="8217"/>
                  </a:cubicBezTo>
                  <a:cubicBezTo>
                    <a:pt x="0" y="10783"/>
                    <a:pt x="0" y="10783"/>
                    <a:pt x="0" y="10783"/>
                  </a:cubicBezTo>
                  <a:cubicBezTo>
                    <a:pt x="0" y="15498"/>
                    <a:pt x="0" y="15498"/>
                    <a:pt x="0" y="15498"/>
                  </a:cubicBezTo>
                  <a:cubicBezTo>
                    <a:pt x="0" y="15498"/>
                    <a:pt x="0" y="15498"/>
                    <a:pt x="0" y="15498"/>
                  </a:cubicBezTo>
                  <a:cubicBezTo>
                    <a:pt x="0" y="20872"/>
                    <a:pt x="0" y="20872"/>
                    <a:pt x="0" y="20872"/>
                  </a:cubicBezTo>
                  <a:cubicBezTo>
                    <a:pt x="0" y="21080"/>
                    <a:pt x="0" y="21080"/>
                    <a:pt x="0" y="21080"/>
                  </a:cubicBezTo>
                  <a:cubicBezTo>
                    <a:pt x="0" y="21357"/>
                    <a:pt x="319" y="21600"/>
                    <a:pt x="684" y="21600"/>
                  </a:cubicBezTo>
                  <a:cubicBezTo>
                    <a:pt x="7975" y="21600"/>
                    <a:pt x="7975" y="21600"/>
                    <a:pt x="7975" y="21600"/>
                  </a:cubicBezTo>
                  <a:cubicBezTo>
                    <a:pt x="8020" y="21600"/>
                    <a:pt x="14263" y="21600"/>
                    <a:pt x="14309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5637"/>
                    <a:pt x="21600" y="15637"/>
                    <a:pt x="21600" y="15637"/>
                  </a:cubicBezTo>
                  <a:cubicBezTo>
                    <a:pt x="21600" y="15533"/>
                    <a:pt x="21600" y="15533"/>
                    <a:pt x="21600" y="15533"/>
                  </a:cubicBezTo>
                  <a:cubicBezTo>
                    <a:pt x="21600" y="15498"/>
                    <a:pt x="21600" y="15498"/>
                    <a:pt x="21600" y="15498"/>
                  </a:cubicBezTo>
                  <a:cubicBezTo>
                    <a:pt x="21600" y="15255"/>
                    <a:pt x="21463" y="15082"/>
                    <a:pt x="21281" y="15013"/>
                  </a:cubicBezTo>
                  <a:cubicBezTo>
                    <a:pt x="21144" y="14943"/>
                    <a:pt x="20916" y="14943"/>
                    <a:pt x="20643" y="15047"/>
                  </a:cubicBezTo>
                  <a:cubicBezTo>
                    <a:pt x="20506" y="15082"/>
                    <a:pt x="19139" y="15602"/>
                    <a:pt x="18365" y="15602"/>
                  </a:cubicBezTo>
                  <a:cubicBezTo>
                    <a:pt x="16815" y="15602"/>
                    <a:pt x="15539" y="14527"/>
                    <a:pt x="15539" y="13210"/>
                  </a:cubicBezTo>
                  <a:cubicBezTo>
                    <a:pt x="15539" y="11892"/>
                    <a:pt x="16815" y="10817"/>
                    <a:pt x="18365" y="10817"/>
                  </a:cubicBezTo>
                  <a:cubicBezTo>
                    <a:pt x="19139" y="10817"/>
                    <a:pt x="20506" y="11303"/>
                    <a:pt x="20643" y="11372"/>
                  </a:cubicBezTo>
                  <a:cubicBezTo>
                    <a:pt x="20825" y="11441"/>
                    <a:pt x="21053" y="11511"/>
                    <a:pt x="21281" y="11407"/>
                  </a:cubicBezTo>
                  <a:cubicBezTo>
                    <a:pt x="21463" y="11337"/>
                    <a:pt x="21554" y="11164"/>
                    <a:pt x="21600" y="10956"/>
                  </a:cubicBezTo>
                  <a:cubicBezTo>
                    <a:pt x="21600" y="10921"/>
                    <a:pt x="21600" y="10887"/>
                    <a:pt x="21600" y="10817"/>
                  </a:cubicBezTo>
                  <a:cubicBezTo>
                    <a:pt x="21600" y="5894"/>
                    <a:pt x="21600" y="5894"/>
                    <a:pt x="21600" y="5894"/>
                  </a:cubicBezTo>
                  <a:cubicBezTo>
                    <a:pt x="21600" y="5582"/>
                    <a:pt x="21600" y="5582"/>
                    <a:pt x="21600" y="5582"/>
                  </a:cubicBezTo>
                  <a:cubicBezTo>
                    <a:pt x="21600" y="5582"/>
                    <a:pt x="21600" y="4785"/>
                    <a:pt x="21600" y="4785"/>
                  </a:cubicBezTo>
                  <a:cubicBezTo>
                    <a:pt x="21600" y="4785"/>
                    <a:pt x="20597" y="4785"/>
                    <a:pt x="20506" y="4785"/>
                  </a:cubicBezTo>
                  <a:cubicBezTo>
                    <a:pt x="19732" y="4785"/>
                    <a:pt x="18911" y="4785"/>
                    <a:pt x="18091" y="4785"/>
                  </a:cubicBezTo>
                  <a:cubicBezTo>
                    <a:pt x="17271" y="4785"/>
                    <a:pt x="16451" y="4785"/>
                    <a:pt x="15630" y="4785"/>
                  </a:cubicBezTo>
                  <a:cubicBezTo>
                    <a:pt x="15175" y="4785"/>
                    <a:pt x="14765" y="4785"/>
                    <a:pt x="14309" y="4785"/>
                  </a:cubicBezTo>
                  <a:cubicBezTo>
                    <a:pt x="13489" y="4785"/>
                    <a:pt x="12623" y="4438"/>
                    <a:pt x="12623" y="3744"/>
                  </a:cubicBezTo>
                  <a:cubicBezTo>
                    <a:pt x="12623" y="3536"/>
                    <a:pt x="12668" y="3363"/>
                    <a:pt x="12805" y="3155"/>
                  </a:cubicBezTo>
                  <a:cubicBezTo>
                    <a:pt x="13033" y="2774"/>
                    <a:pt x="13443" y="2046"/>
                    <a:pt x="13443" y="1699"/>
                  </a:cubicBezTo>
                  <a:cubicBezTo>
                    <a:pt x="13443" y="832"/>
                    <a:pt x="12395" y="0"/>
                    <a:pt x="11073" y="0"/>
                  </a:cubicBezTo>
                  <a:cubicBezTo>
                    <a:pt x="9797" y="0"/>
                    <a:pt x="8749" y="832"/>
                    <a:pt x="8749" y="1699"/>
                  </a:cubicBezTo>
                  <a:cubicBezTo>
                    <a:pt x="8749" y="2046"/>
                    <a:pt x="9159" y="2774"/>
                    <a:pt x="9387" y="3155"/>
                  </a:cubicBezTo>
                  <a:cubicBezTo>
                    <a:pt x="9524" y="3363"/>
                    <a:pt x="9570" y="3536"/>
                    <a:pt x="9570" y="3744"/>
                  </a:cubicBezTo>
                  <a:cubicBezTo>
                    <a:pt x="9570" y="3952"/>
                    <a:pt x="9524" y="4126"/>
                    <a:pt x="9342" y="4299"/>
                  </a:cubicBezTo>
                  <a:cubicBezTo>
                    <a:pt x="9159" y="4473"/>
                    <a:pt x="8932" y="4611"/>
                    <a:pt x="8658" y="4681"/>
                  </a:cubicBezTo>
                  <a:cubicBezTo>
                    <a:pt x="8567" y="4715"/>
                    <a:pt x="8385" y="4750"/>
                    <a:pt x="8248" y="4750"/>
                  </a:cubicBezTo>
                  <a:cubicBezTo>
                    <a:pt x="8157" y="4785"/>
                    <a:pt x="8020" y="4785"/>
                    <a:pt x="7929" y="4785"/>
                  </a:cubicBezTo>
                  <a:cubicBezTo>
                    <a:pt x="0" y="4785"/>
                    <a:pt x="0" y="4785"/>
                    <a:pt x="0" y="4785"/>
                  </a:cubicBezTo>
                  <a:cubicBezTo>
                    <a:pt x="0" y="5131"/>
                    <a:pt x="0" y="5686"/>
                    <a:pt x="0" y="5755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grpSp>
          <p:nvGrpSpPr>
            <p:cNvPr id="881" name="Сгруппировать"/>
            <p:cNvGrpSpPr/>
            <p:nvPr/>
          </p:nvGrpSpPr>
          <p:grpSpPr>
            <a:xfrm>
              <a:off x="0" y="-1"/>
              <a:ext cx="8337651" cy="3530309"/>
              <a:chOff x="0" y="0"/>
              <a:chExt cx="8337650" cy="3530307"/>
            </a:xfrm>
          </p:grpSpPr>
          <p:sp>
            <p:nvSpPr>
              <p:cNvPr id="875" name="Freeform 46"/>
              <p:cNvSpPr/>
              <p:nvPr/>
            </p:nvSpPr>
            <p:spPr>
              <a:xfrm>
                <a:off x="5647645" y="21847"/>
                <a:ext cx="2690006" cy="350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1" extrusionOk="0">
                    <a:moveTo>
                      <a:pt x="0" y="15434"/>
                    </a:moveTo>
                    <a:cubicBezTo>
                      <a:pt x="0" y="15573"/>
                      <a:pt x="0" y="15573"/>
                      <a:pt x="0" y="15573"/>
                    </a:cubicBezTo>
                    <a:cubicBezTo>
                      <a:pt x="0" y="21530"/>
                      <a:pt x="0" y="21530"/>
                      <a:pt x="0" y="21530"/>
                    </a:cubicBezTo>
                    <a:cubicBezTo>
                      <a:pt x="7337" y="21530"/>
                      <a:pt x="7337" y="21530"/>
                      <a:pt x="7337" y="21530"/>
                    </a:cubicBezTo>
                    <a:cubicBezTo>
                      <a:pt x="7382" y="21530"/>
                      <a:pt x="12486" y="21600"/>
                      <a:pt x="13489" y="21530"/>
                    </a:cubicBezTo>
                    <a:cubicBezTo>
                      <a:pt x="13534" y="21530"/>
                      <a:pt x="13580" y="21530"/>
                      <a:pt x="13625" y="21530"/>
                    </a:cubicBezTo>
                    <a:cubicBezTo>
                      <a:pt x="20916" y="21530"/>
                      <a:pt x="20916" y="21530"/>
                      <a:pt x="20916" y="21530"/>
                    </a:cubicBezTo>
                    <a:cubicBezTo>
                      <a:pt x="21327" y="21530"/>
                      <a:pt x="21600" y="21321"/>
                      <a:pt x="21600" y="21008"/>
                    </a:cubicBezTo>
                    <a:cubicBezTo>
                      <a:pt x="21600" y="15434"/>
                      <a:pt x="21600" y="15434"/>
                      <a:pt x="21600" y="15434"/>
                    </a:cubicBezTo>
                    <a:cubicBezTo>
                      <a:pt x="21600" y="15434"/>
                      <a:pt x="21600" y="15399"/>
                      <a:pt x="21600" y="15399"/>
                    </a:cubicBezTo>
                    <a:cubicBezTo>
                      <a:pt x="21600" y="10661"/>
                      <a:pt x="21600" y="10661"/>
                      <a:pt x="21600" y="10661"/>
                    </a:cubicBezTo>
                    <a:cubicBezTo>
                      <a:pt x="21600" y="10661"/>
                      <a:pt x="21600" y="7804"/>
                      <a:pt x="21600" y="7804"/>
                    </a:cubicBezTo>
                    <a:cubicBezTo>
                      <a:pt x="21600" y="5644"/>
                      <a:pt x="21600" y="5644"/>
                      <a:pt x="21600" y="5644"/>
                    </a:cubicBezTo>
                    <a:cubicBezTo>
                      <a:pt x="21600" y="5574"/>
                      <a:pt x="21600" y="5017"/>
                      <a:pt x="21600" y="4634"/>
                    </a:cubicBezTo>
                    <a:cubicBezTo>
                      <a:pt x="13899" y="4634"/>
                      <a:pt x="13899" y="4634"/>
                      <a:pt x="13899" y="4634"/>
                    </a:cubicBezTo>
                    <a:cubicBezTo>
                      <a:pt x="13306" y="4634"/>
                      <a:pt x="12668" y="4494"/>
                      <a:pt x="12349" y="4076"/>
                    </a:cubicBezTo>
                    <a:cubicBezTo>
                      <a:pt x="12258" y="3937"/>
                      <a:pt x="12213" y="3763"/>
                      <a:pt x="12213" y="3588"/>
                    </a:cubicBezTo>
                    <a:cubicBezTo>
                      <a:pt x="12213" y="3414"/>
                      <a:pt x="12258" y="3205"/>
                      <a:pt x="12395" y="3031"/>
                    </a:cubicBezTo>
                    <a:cubicBezTo>
                      <a:pt x="12668" y="2648"/>
                      <a:pt x="13033" y="1881"/>
                      <a:pt x="13033" y="1568"/>
                    </a:cubicBezTo>
                    <a:cubicBezTo>
                      <a:pt x="13033" y="697"/>
                      <a:pt x="11985" y="0"/>
                      <a:pt x="10709" y="0"/>
                    </a:cubicBezTo>
                    <a:cubicBezTo>
                      <a:pt x="9433" y="0"/>
                      <a:pt x="8339" y="697"/>
                      <a:pt x="8339" y="1568"/>
                    </a:cubicBezTo>
                    <a:cubicBezTo>
                      <a:pt x="8339" y="1881"/>
                      <a:pt x="8749" y="2648"/>
                      <a:pt x="9023" y="3031"/>
                    </a:cubicBezTo>
                    <a:cubicBezTo>
                      <a:pt x="9114" y="3205"/>
                      <a:pt x="9205" y="3414"/>
                      <a:pt x="9205" y="3588"/>
                    </a:cubicBezTo>
                    <a:cubicBezTo>
                      <a:pt x="9205" y="4181"/>
                      <a:pt x="8613" y="4599"/>
                      <a:pt x="7701" y="4634"/>
                    </a:cubicBezTo>
                    <a:cubicBezTo>
                      <a:pt x="7656" y="4634"/>
                      <a:pt x="7656" y="4634"/>
                      <a:pt x="7656" y="4634"/>
                    </a:cubicBezTo>
                    <a:cubicBezTo>
                      <a:pt x="7519" y="4634"/>
                      <a:pt x="7519" y="4634"/>
                      <a:pt x="7519" y="4634"/>
                    </a:cubicBezTo>
                    <a:cubicBezTo>
                      <a:pt x="0" y="4634"/>
                      <a:pt x="0" y="4634"/>
                      <a:pt x="0" y="4634"/>
                    </a:cubicBezTo>
                    <a:cubicBezTo>
                      <a:pt x="0" y="4634"/>
                      <a:pt x="0" y="5783"/>
                      <a:pt x="0" y="5783"/>
                    </a:cubicBezTo>
                    <a:cubicBezTo>
                      <a:pt x="0" y="10695"/>
                      <a:pt x="0" y="10695"/>
                      <a:pt x="0" y="10695"/>
                    </a:cubicBezTo>
                    <a:cubicBezTo>
                      <a:pt x="0" y="10800"/>
                      <a:pt x="0" y="10835"/>
                      <a:pt x="0" y="10870"/>
                    </a:cubicBezTo>
                    <a:cubicBezTo>
                      <a:pt x="46" y="11079"/>
                      <a:pt x="182" y="11253"/>
                      <a:pt x="365" y="11323"/>
                    </a:cubicBezTo>
                    <a:cubicBezTo>
                      <a:pt x="547" y="11392"/>
                      <a:pt x="820" y="11357"/>
                      <a:pt x="1003" y="11288"/>
                    </a:cubicBezTo>
                    <a:cubicBezTo>
                      <a:pt x="1139" y="11218"/>
                      <a:pt x="2506" y="10730"/>
                      <a:pt x="3235" y="10730"/>
                    </a:cubicBezTo>
                    <a:cubicBezTo>
                      <a:pt x="4830" y="10730"/>
                      <a:pt x="6289" y="11810"/>
                      <a:pt x="6289" y="13134"/>
                    </a:cubicBezTo>
                    <a:cubicBezTo>
                      <a:pt x="6289" y="14458"/>
                      <a:pt x="4830" y="15503"/>
                      <a:pt x="3235" y="15503"/>
                    </a:cubicBezTo>
                    <a:cubicBezTo>
                      <a:pt x="2506" y="15503"/>
                      <a:pt x="1139" y="15015"/>
                      <a:pt x="1003" y="14946"/>
                    </a:cubicBezTo>
                    <a:cubicBezTo>
                      <a:pt x="729" y="14876"/>
                      <a:pt x="501" y="14841"/>
                      <a:pt x="319" y="14911"/>
                    </a:cubicBezTo>
                    <a:cubicBezTo>
                      <a:pt x="182" y="15015"/>
                      <a:pt x="46" y="15190"/>
                      <a:pt x="0" y="15399"/>
                    </a:cubicBezTo>
                    <a:cubicBezTo>
                      <a:pt x="0" y="15434"/>
                      <a:pt x="0" y="15434"/>
                      <a:pt x="0" y="154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76" name="Freeform 47"/>
              <p:cNvSpPr/>
              <p:nvPr/>
            </p:nvSpPr>
            <p:spPr>
              <a:xfrm>
                <a:off x="5647645" y="21847"/>
                <a:ext cx="2690006" cy="350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1" extrusionOk="0">
                    <a:moveTo>
                      <a:pt x="0" y="15434"/>
                    </a:moveTo>
                    <a:cubicBezTo>
                      <a:pt x="0" y="15573"/>
                      <a:pt x="0" y="15573"/>
                      <a:pt x="0" y="15573"/>
                    </a:cubicBezTo>
                    <a:cubicBezTo>
                      <a:pt x="0" y="21530"/>
                      <a:pt x="0" y="21530"/>
                      <a:pt x="0" y="21530"/>
                    </a:cubicBezTo>
                    <a:cubicBezTo>
                      <a:pt x="7337" y="21530"/>
                      <a:pt x="7337" y="21530"/>
                      <a:pt x="7337" y="21530"/>
                    </a:cubicBezTo>
                    <a:cubicBezTo>
                      <a:pt x="7382" y="21530"/>
                      <a:pt x="12486" y="21600"/>
                      <a:pt x="13489" y="21530"/>
                    </a:cubicBezTo>
                    <a:cubicBezTo>
                      <a:pt x="13534" y="21530"/>
                      <a:pt x="13580" y="21530"/>
                      <a:pt x="13625" y="21530"/>
                    </a:cubicBezTo>
                    <a:cubicBezTo>
                      <a:pt x="20916" y="21530"/>
                      <a:pt x="20916" y="21530"/>
                      <a:pt x="20916" y="21530"/>
                    </a:cubicBezTo>
                    <a:cubicBezTo>
                      <a:pt x="21327" y="21530"/>
                      <a:pt x="21600" y="21321"/>
                      <a:pt x="21600" y="21008"/>
                    </a:cubicBezTo>
                    <a:cubicBezTo>
                      <a:pt x="21600" y="15434"/>
                      <a:pt x="21600" y="15434"/>
                      <a:pt x="21600" y="15434"/>
                    </a:cubicBezTo>
                    <a:cubicBezTo>
                      <a:pt x="21600" y="15434"/>
                      <a:pt x="21600" y="15399"/>
                      <a:pt x="21600" y="15399"/>
                    </a:cubicBezTo>
                    <a:cubicBezTo>
                      <a:pt x="21600" y="10661"/>
                      <a:pt x="21600" y="10661"/>
                      <a:pt x="21600" y="10661"/>
                    </a:cubicBezTo>
                    <a:cubicBezTo>
                      <a:pt x="21600" y="10661"/>
                      <a:pt x="21600" y="7804"/>
                      <a:pt x="21600" y="7804"/>
                    </a:cubicBezTo>
                    <a:cubicBezTo>
                      <a:pt x="21600" y="5644"/>
                      <a:pt x="21600" y="5644"/>
                      <a:pt x="21600" y="5644"/>
                    </a:cubicBezTo>
                    <a:cubicBezTo>
                      <a:pt x="21600" y="5574"/>
                      <a:pt x="21600" y="5017"/>
                      <a:pt x="21600" y="4634"/>
                    </a:cubicBezTo>
                    <a:cubicBezTo>
                      <a:pt x="13899" y="4634"/>
                      <a:pt x="13899" y="4634"/>
                      <a:pt x="13899" y="4634"/>
                    </a:cubicBezTo>
                    <a:cubicBezTo>
                      <a:pt x="13306" y="4634"/>
                      <a:pt x="12668" y="4494"/>
                      <a:pt x="12349" y="4076"/>
                    </a:cubicBezTo>
                    <a:cubicBezTo>
                      <a:pt x="12258" y="3937"/>
                      <a:pt x="12213" y="3763"/>
                      <a:pt x="12213" y="3588"/>
                    </a:cubicBezTo>
                    <a:cubicBezTo>
                      <a:pt x="12213" y="3414"/>
                      <a:pt x="12258" y="3205"/>
                      <a:pt x="12395" y="3031"/>
                    </a:cubicBezTo>
                    <a:cubicBezTo>
                      <a:pt x="12668" y="2648"/>
                      <a:pt x="13033" y="1881"/>
                      <a:pt x="13033" y="1568"/>
                    </a:cubicBezTo>
                    <a:cubicBezTo>
                      <a:pt x="13033" y="697"/>
                      <a:pt x="11985" y="0"/>
                      <a:pt x="10709" y="0"/>
                    </a:cubicBezTo>
                    <a:cubicBezTo>
                      <a:pt x="9433" y="0"/>
                      <a:pt x="8339" y="697"/>
                      <a:pt x="8339" y="1568"/>
                    </a:cubicBezTo>
                    <a:cubicBezTo>
                      <a:pt x="8339" y="1881"/>
                      <a:pt x="8749" y="2648"/>
                      <a:pt x="9023" y="3031"/>
                    </a:cubicBezTo>
                    <a:cubicBezTo>
                      <a:pt x="9114" y="3205"/>
                      <a:pt x="9205" y="3414"/>
                      <a:pt x="9205" y="3588"/>
                    </a:cubicBezTo>
                    <a:cubicBezTo>
                      <a:pt x="9205" y="4181"/>
                      <a:pt x="8613" y="4599"/>
                      <a:pt x="7701" y="4634"/>
                    </a:cubicBezTo>
                    <a:cubicBezTo>
                      <a:pt x="7656" y="4634"/>
                      <a:pt x="7656" y="4634"/>
                      <a:pt x="7656" y="4634"/>
                    </a:cubicBezTo>
                    <a:cubicBezTo>
                      <a:pt x="7519" y="4634"/>
                      <a:pt x="7519" y="4634"/>
                      <a:pt x="7519" y="4634"/>
                    </a:cubicBezTo>
                    <a:cubicBezTo>
                      <a:pt x="0" y="4634"/>
                      <a:pt x="0" y="4634"/>
                      <a:pt x="0" y="4634"/>
                    </a:cubicBezTo>
                    <a:cubicBezTo>
                      <a:pt x="0" y="4634"/>
                      <a:pt x="0" y="5783"/>
                      <a:pt x="0" y="5783"/>
                    </a:cubicBezTo>
                    <a:cubicBezTo>
                      <a:pt x="0" y="10695"/>
                      <a:pt x="0" y="10695"/>
                      <a:pt x="0" y="10695"/>
                    </a:cubicBezTo>
                    <a:cubicBezTo>
                      <a:pt x="0" y="10800"/>
                      <a:pt x="0" y="10835"/>
                      <a:pt x="0" y="10870"/>
                    </a:cubicBezTo>
                    <a:cubicBezTo>
                      <a:pt x="46" y="11079"/>
                      <a:pt x="182" y="11253"/>
                      <a:pt x="365" y="11323"/>
                    </a:cubicBezTo>
                    <a:cubicBezTo>
                      <a:pt x="547" y="11392"/>
                      <a:pt x="820" y="11357"/>
                      <a:pt x="1003" y="11288"/>
                    </a:cubicBezTo>
                    <a:cubicBezTo>
                      <a:pt x="1139" y="11218"/>
                      <a:pt x="2506" y="10730"/>
                      <a:pt x="3235" y="10730"/>
                    </a:cubicBezTo>
                    <a:cubicBezTo>
                      <a:pt x="4830" y="10730"/>
                      <a:pt x="6289" y="11810"/>
                      <a:pt x="6289" y="13134"/>
                    </a:cubicBezTo>
                    <a:cubicBezTo>
                      <a:pt x="6289" y="14458"/>
                      <a:pt x="4830" y="15503"/>
                      <a:pt x="3235" y="15503"/>
                    </a:cubicBezTo>
                    <a:cubicBezTo>
                      <a:pt x="2506" y="15503"/>
                      <a:pt x="1139" y="15015"/>
                      <a:pt x="1003" y="14946"/>
                    </a:cubicBezTo>
                    <a:cubicBezTo>
                      <a:pt x="729" y="14876"/>
                      <a:pt x="501" y="14841"/>
                      <a:pt x="319" y="14911"/>
                    </a:cubicBezTo>
                    <a:cubicBezTo>
                      <a:pt x="182" y="15015"/>
                      <a:pt x="46" y="15190"/>
                      <a:pt x="0" y="15399"/>
                    </a:cubicBezTo>
                    <a:cubicBezTo>
                      <a:pt x="0" y="15434"/>
                      <a:pt x="0" y="15434"/>
                      <a:pt x="0" y="15434"/>
                    </a:cubicBezTo>
                    <a:close/>
                  </a:path>
                </a:pathLst>
              </a:custGeom>
              <a:noFill/>
              <a:ln w="39688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77" name="Freeform 52"/>
              <p:cNvSpPr/>
              <p:nvPr/>
            </p:nvSpPr>
            <p:spPr>
              <a:xfrm>
                <a:off x="2004531" y="748286"/>
                <a:ext cx="4342242" cy="277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32"/>
                    </a:moveTo>
                    <a:cubicBezTo>
                      <a:pt x="0" y="12211"/>
                      <a:pt x="593" y="13313"/>
                      <a:pt x="1327" y="13313"/>
                    </a:cubicBezTo>
                    <a:cubicBezTo>
                      <a:pt x="1666" y="13313"/>
                      <a:pt x="2344" y="12828"/>
                      <a:pt x="2569" y="12651"/>
                    </a:cubicBezTo>
                    <a:cubicBezTo>
                      <a:pt x="2880" y="12431"/>
                      <a:pt x="3191" y="12387"/>
                      <a:pt x="3445" y="12607"/>
                    </a:cubicBezTo>
                    <a:cubicBezTo>
                      <a:pt x="3699" y="12872"/>
                      <a:pt x="3840" y="13313"/>
                      <a:pt x="3896" y="13886"/>
                    </a:cubicBezTo>
                    <a:cubicBezTo>
                      <a:pt x="3896" y="13886"/>
                      <a:pt x="3896" y="13886"/>
                      <a:pt x="3896" y="13886"/>
                    </a:cubicBezTo>
                    <a:cubicBezTo>
                      <a:pt x="3896" y="13930"/>
                      <a:pt x="3896" y="13974"/>
                      <a:pt x="3896" y="14062"/>
                    </a:cubicBezTo>
                    <a:cubicBezTo>
                      <a:pt x="3896" y="21600"/>
                      <a:pt x="3896" y="21600"/>
                      <a:pt x="3896" y="21600"/>
                    </a:cubicBezTo>
                    <a:cubicBezTo>
                      <a:pt x="4376" y="21600"/>
                      <a:pt x="4376" y="21600"/>
                      <a:pt x="4376" y="21600"/>
                    </a:cubicBezTo>
                    <a:cubicBezTo>
                      <a:pt x="4602" y="21600"/>
                      <a:pt x="4602" y="21600"/>
                      <a:pt x="4602" y="21600"/>
                    </a:cubicBezTo>
                    <a:cubicBezTo>
                      <a:pt x="7962" y="21600"/>
                      <a:pt x="7962" y="21600"/>
                      <a:pt x="7962" y="21600"/>
                    </a:cubicBezTo>
                    <a:cubicBezTo>
                      <a:pt x="8951" y="21600"/>
                      <a:pt x="8951" y="21600"/>
                      <a:pt x="8951" y="21600"/>
                    </a:cubicBezTo>
                    <a:cubicBezTo>
                      <a:pt x="9064" y="21600"/>
                      <a:pt x="9064" y="21600"/>
                      <a:pt x="9064" y="21600"/>
                    </a:cubicBezTo>
                    <a:cubicBezTo>
                      <a:pt x="9064" y="21600"/>
                      <a:pt x="9092" y="21600"/>
                      <a:pt x="9120" y="21600"/>
                    </a:cubicBezTo>
                    <a:cubicBezTo>
                      <a:pt x="9120" y="21600"/>
                      <a:pt x="9120" y="21600"/>
                      <a:pt x="9120" y="21600"/>
                    </a:cubicBezTo>
                    <a:cubicBezTo>
                      <a:pt x="9148" y="21600"/>
                      <a:pt x="9205" y="21600"/>
                      <a:pt x="9261" y="21600"/>
                    </a:cubicBezTo>
                    <a:cubicBezTo>
                      <a:pt x="9261" y="21600"/>
                      <a:pt x="12988" y="21600"/>
                      <a:pt x="13016" y="21600"/>
                    </a:cubicBezTo>
                    <a:cubicBezTo>
                      <a:pt x="14795" y="21600"/>
                      <a:pt x="14795" y="21600"/>
                      <a:pt x="14795" y="21600"/>
                    </a:cubicBezTo>
                    <a:cubicBezTo>
                      <a:pt x="17732" y="21600"/>
                      <a:pt x="17732" y="21600"/>
                      <a:pt x="17732" y="21600"/>
                    </a:cubicBezTo>
                    <a:cubicBezTo>
                      <a:pt x="17732" y="14062"/>
                      <a:pt x="17732" y="14062"/>
                      <a:pt x="17732" y="14062"/>
                    </a:cubicBezTo>
                    <a:cubicBezTo>
                      <a:pt x="17732" y="13974"/>
                      <a:pt x="17732" y="13886"/>
                      <a:pt x="17732" y="13886"/>
                    </a:cubicBezTo>
                    <a:cubicBezTo>
                      <a:pt x="17732" y="13886"/>
                      <a:pt x="17732" y="13886"/>
                      <a:pt x="17732" y="13886"/>
                    </a:cubicBezTo>
                    <a:cubicBezTo>
                      <a:pt x="17760" y="13313"/>
                      <a:pt x="17901" y="12872"/>
                      <a:pt x="18184" y="12607"/>
                    </a:cubicBezTo>
                    <a:cubicBezTo>
                      <a:pt x="18409" y="12387"/>
                      <a:pt x="18720" y="12431"/>
                      <a:pt x="19031" y="12651"/>
                    </a:cubicBezTo>
                    <a:cubicBezTo>
                      <a:pt x="19256" y="12828"/>
                      <a:pt x="19934" y="13313"/>
                      <a:pt x="20273" y="13313"/>
                    </a:cubicBezTo>
                    <a:cubicBezTo>
                      <a:pt x="21007" y="13313"/>
                      <a:pt x="21600" y="12211"/>
                      <a:pt x="21600" y="10932"/>
                    </a:cubicBezTo>
                    <a:cubicBezTo>
                      <a:pt x="21600" y="9610"/>
                      <a:pt x="21007" y="8552"/>
                      <a:pt x="20273" y="8552"/>
                    </a:cubicBezTo>
                    <a:cubicBezTo>
                      <a:pt x="19934" y="8552"/>
                      <a:pt x="19256" y="8993"/>
                      <a:pt x="19031" y="9169"/>
                    </a:cubicBezTo>
                    <a:cubicBezTo>
                      <a:pt x="18720" y="9433"/>
                      <a:pt x="18409" y="9433"/>
                      <a:pt x="18184" y="9213"/>
                    </a:cubicBezTo>
                    <a:cubicBezTo>
                      <a:pt x="17901" y="8949"/>
                      <a:pt x="17760" y="8508"/>
                      <a:pt x="17732" y="7891"/>
                    </a:cubicBezTo>
                    <a:cubicBezTo>
                      <a:pt x="17732" y="7714"/>
                      <a:pt x="17732" y="7714"/>
                      <a:pt x="17732" y="7714"/>
                    </a:cubicBezTo>
                    <a:cubicBezTo>
                      <a:pt x="17732" y="44"/>
                      <a:pt x="17732" y="44"/>
                      <a:pt x="17732" y="44"/>
                    </a:cubicBezTo>
                    <a:cubicBezTo>
                      <a:pt x="17082" y="44"/>
                      <a:pt x="17082" y="44"/>
                      <a:pt x="17082" y="44"/>
                    </a:cubicBezTo>
                    <a:cubicBezTo>
                      <a:pt x="14485" y="0"/>
                      <a:pt x="14485" y="0"/>
                      <a:pt x="14485" y="0"/>
                    </a:cubicBezTo>
                    <a:cubicBezTo>
                      <a:pt x="13016" y="0"/>
                      <a:pt x="13016" y="0"/>
                      <a:pt x="13016" y="0"/>
                    </a:cubicBezTo>
                    <a:cubicBezTo>
                      <a:pt x="12932" y="0"/>
                      <a:pt x="12932" y="0"/>
                      <a:pt x="12932" y="0"/>
                    </a:cubicBezTo>
                    <a:cubicBezTo>
                      <a:pt x="12932" y="0"/>
                      <a:pt x="12932" y="0"/>
                      <a:pt x="12932" y="0"/>
                    </a:cubicBezTo>
                    <a:cubicBezTo>
                      <a:pt x="12621" y="44"/>
                      <a:pt x="12424" y="264"/>
                      <a:pt x="12424" y="661"/>
                    </a:cubicBezTo>
                    <a:cubicBezTo>
                      <a:pt x="12424" y="793"/>
                      <a:pt x="12452" y="926"/>
                      <a:pt x="12480" y="1058"/>
                    </a:cubicBezTo>
                    <a:cubicBezTo>
                      <a:pt x="12536" y="1234"/>
                      <a:pt x="12960" y="2557"/>
                      <a:pt x="12960" y="3306"/>
                    </a:cubicBezTo>
                    <a:cubicBezTo>
                      <a:pt x="12960" y="4849"/>
                      <a:pt x="12085" y="6083"/>
                      <a:pt x="10984" y="6083"/>
                    </a:cubicBezTo>
                    <a:cubicBezTo>
                      <a:pt x="9911" y="6083"/>
                      <a:pt x="9007" y="4849"/>
                      <a:pt x="9007" y="3306"/>
                    </a:cubicBezTo>
                    <a:cubicBezTo>
                      <a:pt x="9007" y="2557"/>
                      <a:pt x="9431" y="1234"/>
                      <a:pt x="9487" y="1058"/>
                    </a:cubicBezTo>
                    <a:cubicBezTo>
                      <a:pt x="9515" y="926"/>
                      <a:pt x="9544" y="793"/>
                      <a:pt x="9544" y="661"/>
                    </a:cubicBezTo>
                    <a:cubicBezTo>
                      <a:pt x="9544" y="309"/>
                      <a:pt x="9346" y="44"/>
                      <a:pt x="9035" y="0"/>
                    </a:cubicBezTo>
                    <a:cubicBezTo>
                      <a:pt x="9035" y="0"/>
                      <a:pt x="8160" y="0"/>
                      <a:pt x="8160" y="0"/>
                    </a:cubicBezTo>
                    <a:cubicBezTo>
                      <a:pt x="7031" y="44"/>
                      <a:pt x="7031" y="44"/>
                      <a:pt x="7031" y="44"/>
                    </a:cubicBezTo>
                    <a:cubicBezTo>
                      <a:pt x="6805" y="44"/>
                      <a:pt x="6805" y="44"/>
                      <a:pt x="6805" y="44"/>
                    </a:cubicBezTo>
                    <a:cubicBezTo>
                      <a:pt x="4744" y="44"/>
                      <a:pt x="4744" y="44"/>
                      <a:pt x="4744" y="44"/>
                    </a:cubicBezTo>
                    <a:cubicBezTo>
                      <a:pt x="4687" y="44"/>
                      <a:pt x="4179" y="44"/>
                      <a:pt x="3896" y="44"/>
                    </a:cubicBezTo>
                    <a:cubicBezTo>
                      <a:pt x="3896" y="7714"/>
                      <a:pt x="3896" y="7714"/>
                      <a:pt x="3896" y="7714"/>
                    </a:cubicBezTo>
                    <a:cubicBezTo>
                      <a:pt x="3896" y="7891"/>
                      <a:pt x="3896" y="7891"/>
                      <a:pt x="3896" y="7891"/>
                    </a:cubicBezTo>
                    <a:cubicBezTo>
                      <a:pt x="3868" y="8508"/>
                      <a:pt x="3699" y="8949"/>
                      <a:pt x="3445" y="9213"/>
                    </a:cubicBezTo>
                    <a:cubicBezTo>
                      <a:pt x="3191" y="9433"/>
                      <a:pt x="2880" y="9433"/>
                      <a:pt x="2569" y="9169"/>
                    </a:cubicBezTo>
                    <a:cubicBezTo>
                      <a:pt x="2344" y="8993"/>
                      <a:pt x="1666" y="8552"/>
                      <a:pt x="1327" y="8552"/>
                    </a:cubicBezTo>
                    <a:cubicBezTo>
                      <a:pt x="593" y="8552"/>
                      <a:pt x="0" y="9610"/>
                      <a:pt x="0" y="109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78" name="Freeform 53"/>
              <p:cNvSpPr/>
              <p:nvPr/>
            </p:nvSpPr>
            <p:spPr>
              <a:xfrm>
                <a:off x="2004531" y="748286"/>
                <a:ext cx="4342242" cy="277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32"/>
                    </a:moveTo>
                    <a:cubicBezTo>
                      <a:pt x="0" y="12211"/>
                      <a:pt x="593" y="13313"/>
                      <a:pt x="1327" y="13313"/>
                    </a:cubicBezTo>
                    <a:cubicBezTo>
                      <a:pt x="1666" y="13313"/>
                      <a:pt x="2344" y="12828"/>
                      <a:pt x="2569" y="12651"/>
                    </a:cubicBezTo>
                    <a:cubicBezTo>
                      <a:pt x="2880" y="12431"/>
                      <a:pt x="3191" y="12387"/>
                      <a:pt x="3445" y="12607"/>
                    </a:cubicBezTo>
                    <a:cubicBezTo>
                      <a:pt x="3699" y="12872"/>
                      <a:pt x="3840" y="13313"/>
                      <a:pt x="3896" y="13886"/>
                    </a:cubicBezTo>
                    <a:cubicBezTo>
                      <a:pt x="3896" y="13886"/>
                      <a:pt x="3896" y="13886"/>
                      <a:pt x="3896" y="13886"/>
                    </a:cubicBezTo>
                    <a:cubicBezTo>
                      <a:pt x="3896" y="13930"/>
                      <a:pt x="3896" y="13974"/>
                      <a:pt x="3896" y="14062"/>
                    </a:cubicBezTo>
                    <a:cubicBezTo>
                      <a:pt x="3896" y="21600"/>
                      <a:pt x="3896" y="21600"/>
                      <a:pt x="3896" y="21600"/>
                    </a:cubicBezTo>
                    <a:cubicBezTo>
                      <a:pt x="4376" y="21600"/>
                      <a:pt x="4376" y="21600"/>
                      <a:pt x="4376" y="21600"/>
                    </a:cubicBezTo>
                    <a:cubicBezTo>
                      <a:pt x="4602" y="21600"/>
                      <a:pt x="4602" y="21600"/>
                      <a:pt x="4602" y="21600"/>
                    </a:cubicBezTo>
                    <a:cubicBezTo>
                      <a:pt x="7962" y="21600"/>
                      <a:pt x="7962" y="21600"/>
                      <a:pt x="7962" y="21600"/>
                    </a:cubicBezTo>
                    <a:cubicBezTo>
                      <a:pt x="8951" y="21600"/>
                      <a:pt x="8951" y="21600"/>
                      <a:pt x="8951" y="21600"/>
                    </a:cubicBezTo>
                    <a:cubicBezTo>
                      <a:pt x="9064" y="21600"/>
                      <a:pt x="9064" y="21600"/>
                      <a:pt x="9064" y="21600"/>
                    </a:cubicBezTo>
                    <a:cubicBezTo>
                      <a:pt x="9064" y="21600"/>
                      <a:pt x="9092" y="21600"/>
                      <a:pt x="9120" y="21600"/>
                    </a:cubicBezTo>
                    <a:cubicBezTo>
                      <a:pt x="9120" y="21600"/>
                      <a:pt x="9120" y="21600"/>
                      <a:pt x="9120" y="21600"/>
                    </a:cubicBezTo>
                    <a:cubicBezTo>
                      <a:pt x="9148" y="21600"/>
                      <a:pt x="9205" y="21600"/>
                      <a:pt x="9261" y="21600"/>
                    </a:cubicBezTo>
                    <a:cubicBezTo>
                      <a:pt x="9261" y="21600"/>
                      <a:pt x="12988" y="21600"/>
                      <a:pt x="13016" y="21600"/>
                    </a:cubicBezTo>
                    <a:cubicBezTo>
                      <a:pt x="14795" y="21600"/>
                      <a:pt x="14795" y="21600"/>
                      <a:pt x="14795" y="21600"/>
                    </a:cubicBezTo>
                    <a:cubicBezTo>
                      <a:pt x="17732" y="21600"/>
                      <a:pt x="17732" y="21600"/>
                      <a:pt x="17732" y="21600"/>
                    </a:cubicBezTo>
                    <a:cubicBezTo>
                      <a:pt x="17732" y="14062"/>
                      <a:pt x="17732" y="14062"/>
                      <a:pt x="17732" y="14062"/>
                    </a:cubicBezTo>
                    <a:cubicBezTo>
                      <a:pt x="17732" y="13974"/>
                      <a:pt x="17732" y="13886"/>
                      <a:pt x="17732" y="13886"/>
                    </a:cubicBezTo>
                    <a:cubicBezTo>
                      <a:pt x="17732" y="13886"/>
                      <a:pt x="17732" y="13886"/>
                      <a:pt x="17732" y="13886"/>
                    </a:cubicBezTo>
                    <a:cubicBezTo>
                      <a:pt x="17760" y="13313"/>
                      <a:pt x="17901" y="12872"/>
                      <a:pt x="18184" y="12607"/>
                    </a:cubicBezTo>
                    <a:cubicBezTo>
                      <a:pt x="18409" y="12387"/>
                      <a:pt x="18720" y="12431"/>
                      <a:pt x="19031" y="12651"/>
                    </a:cubicBezTo>
                    <a:cubicBezTo>
                      <a:pt x="19256" y="12828"/>
                      <a:pt x="19934" y="13313"/>
                      <a:pt x="20273" y="13313"/>
                    </a:cubicBezTo>
                    <a:cubicBezTo>
                      <a:pt x="21007" y="13313"/>
                      <a:pt x="21600" y="12211"/>
                      <a:pt x="21600" y="10932"/>
                    </a:cubicBezTo>
                    <a:cubicBezTo>
                      <a:pt x="21600" y="9610"/>
                      <a:pt x="21007" y="8552"/>
                      <a:pt x="20273" y="8552"/>
                    </a:cubicBezTo>
                    <a:cubicBezTo>
                      <a:pt x="19934" y="8552"/>
                      <a:pt x="19256" y="8993"/>
                      <a:pt x="19031" y="9169"/>
                    </a:cubicBezTo>
                    <a:cubicBezTo>
                      <a:pt x="18720" y="9433"/>
                      <a:pt x="18409" y="9433"/>
                      <a:pt x="18184" y="9213"/>
                    </a:cubicBezTo>
                    <a:cubicBezTo>
                      <a:pt x="17901" y="8949"/>
                      <a:pt x="17760" y="8508"/>
                      <a:pt x="17732" y="7891"/>
                    </a:cubicBezTo>
                    <a:cubicBezTo>
                      <a:pt x="17732" y="7714"/>
                      <a:pt x="17732" y="7714"/>
                      <a:pt x="17732" y="7714"/>
                    </a:cubicBezTo>
                    <a:cubicBezTo>
                      <a:pt x="17732" y="44"/>
                      <a:pt x="17732" y="44"/>
                      <a:pt x="17732" y="44"/>
                    </a:cubicBezTo>
                    <a:cubicBezTo>
                      <a:pt x="17082" y="44"/>
                      <a:pt x="17082" y="44"/>
                      <a:pt x="17082" y="44"/>
                    </a:cubicBezTo>
                    <a:cubicBezTo>
                      <a:pt x="14485" y="0"/>
                      <a:pt x="14485" y="0"/>
                      <a:pt x="14485" y="0"/>
                    </a:cubicBezTo>
                    <a:cubicBezTo>
                      <a:pt x="13016" y="0"/>
                      <a:pt x="13016" y="0"/>
                      <a:pt x="13016" y="0"/>
                    </a:cubicBezTo>
                    <a:cubicBezTo>
                      <a:pt x="12932" y="0"/>
                      <a:pt x="12932" y="0"/>
                      <a:pt x="12932" y="0"/>
                    </a:cubicBezTo>
                    <a:cubicBezTo>
                      <a:pt x="12932" y="0"/>
                      <a:pt x="12932" y="0"/>
                      <a:pt x="12932" y="0"/>
                    </a:cubicBezTo>
                    <a:cubicBezTo>
                      <a:pt x="12621" y="44"/>
                      <a:pt x="12424" y="264"/>
                      <a:pt x="12424" y="661"/>
                    </a:cubicBezTo>
                    <a:cubicBezTo>
                      <a:pt x="12424" y="793"/>
                      <a:pt x="12452" y="926"/>
                      <a:pt x="12480" y="1058"/>
                    </a:cubicBezTo>
                    <a:cubicBezTo>
                      <a:pt x="12536" y="1234"/>
                      <a:pt x="12960" y="2557"/>
                      <a:pt x="12960" y="3306"/>
                    </a:cubicBezTo>
                    <a:cubicBezTo>
                      <a:pt x="12960" y="4849"/>
                      <a:pt x="12085" y="6083"/>
                      <a:pt x="10984" y="6083"/>
                    </a:cubicBezTo>
                    <a:cubicBezTo>
                      <a:pt x="9911" y="6083"/>
                      <a:pt x="9007" y="4849"/>
                      <a:pt x="9007" y="3306"/>
                    </a:cubicBezTo>
                    <a:cubicBezTo>
                      <a:pt x="9007" y="2557"/>
                      <a:pt x="9431" y="1234"/>
                      <a:pt x="9487" y="1058"/>
                    </a:cubicBezTo>
                    <a:cubicBezTo>
                      <a:pt x="9515" y="926"/>
                      <a:pt x="9544" y="793"/>
                      <a:pt x="9544" y="661"/>
                    </a:cubicBezTo>
                    <a:cubicBezTo>
                      <a:pt x="9544" y="309"/>
                      <a:pt x="9346" y="44"/>
                      <a:pt x="9035" y="0"/>
                    </a:cubicBezTo>
                    <a:cubicBezTo>
                      <a:pt x="9035" y="0"/>
                      <a:pt x="8160" y="0"/>
                      <a:pt x="8160" y="0"/>
                    </a:cubicBezTo>
                    <a:cubicBezTo>
                      <a:pt x="7031" y="44"/>
                      <a:pt x="7031" y="44"/>
                      <a:pt x="7031" y="44"/>
                    </a:cubicBezTo>
                    <a:cubicBezTo>
                      <a:pt x="6805" y="44"/>
                      <a:pt x="6805" y="44"/>
                      <a:pt x="6805" y="44"/>
                    </a:cubicBezTo>
                    <a:cubicBezTo>
                      <a:pt x="4744" y="44"/>
                      <a:pt x="4744" y="44"/>
                      <a:pt x="4744" y="44"/>
                    </a:cubicBezTo>
                    <a:cubicBezTo>
                      <a:pt x="4687" y="44"/>
                      <a:pt x="4179" y="44"/>
                      <a:pt x="3896" y="44"/>
                    </a:cubicBezTo>
                    <a:cubicBezTo>
                      <a:pt x="3896" y="7714"/>
                      <a:pt x="3896" y="7714"/>
                      <a:pt x="3896" y="7714"/>
                    </a:cubicBezTo>
                    <a:cubicBezTo>
                      <a:pt x="3896" y="7891"/>
                      <a:pt x="3896" y="7891"/>
                      <a:pt x="3896" y="7891"/>
                    </a:cubicBezTo>
                    <a:cubicBezTo>
                      <a:pt x="3868" y="8508"/>
                      <a:pt x="3699" y="8949"/>
                      <a:pt x="3445" y="9213"/>
                    </a:cubicBezTo>
                    <a:cubicBezTo>
                      <a:pt x="3191" y="9433"/>
                      <a:pt x="2880" y="9433"/>
                      <a:pt x="2569" y="9169"/>
                    </a:cubicBezTo>
                    <a:cubicBezTo>
                      <a:pt x="2344" y="8993"/>
                      <a:pt x="1666" y="8552"/>
                      <a:pt x="1327" y="8552"/>
                    </a:cubicBezTo>
                    <a:cubicBezTo>
                      <a:pt x="593" y="8552"/>
                      <a:pt x="0" y="9610"/>
                      <a:pt x="0" y="10932"/>
                    </a:cubicBezTo>
                    <a:close/>
                  </a:path>
                </a:pathLst>
              </a:custGeom>
              <a:noFill/>
              <a:ln w="39688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79" name="Freeform 62"/>
              <p:cNvSpPr/>
              <p:nvPr/>
            </p:nvSpPr>
            <p:spPr>
              <a:xfrm>
                <a:off x="0" y="0"/>
                <a:ext cx="2690006" cy="352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755"/>
                    </a:moveTo>
                    <a:cubicBezTo>
                      <a:pt x="0" y="7940"/>
                      <a:pt x="0" y="7940"/>
                      <a:pt x="0" y="7940"/>
                    </a:cubicBezTo>
                    <a:cubicBezTo>
                      <a:pt x="0" y="8217"/>
                      <a:pt x="0" y="8217"/>
                      <a:pt x="0" y="8217"/>
                    </a:cubicBezTo>
                    <a:cubicBezTo>
                      <a:pt x="0" y="10783"/>
                      <a:pt x="0" y="10783"/>
                      <a:pt x="0" y="10783"/>
                    </a:cubicBezTo>
                    <a:cubicBezTo>
                      <a:pt x="0" y="15498"/>
                      <a:pt x="0" y="15498"/>
                      <a:pt x="0" y="15498"/>
                    </a:cubicBezTo>
                    <a:cubicBezTo>
                      <a:pt x="0" y="15498"/>
                      <a:pt x="0" y="15498"/>
                      <a:pt x="0" y="15498"/>
                    </a:cubicBezTo>
                    <a:cubicBezTo>
                      <a:pt x="0" y="20872"/>
                      <a:pt x="0" y="20872"/>
                      <a:pt x="0" y="20872"/>
                    </a:cubicBezTo>
                    <a:cubicBezTo>
                      <a:pt x="0" y="21080"/>
                      <a:pt x="0" y="21080"/>
                      <a:pt x="0" y="21080"/>
                    </a:cubicBezTo>
                    <a:cubicBezTo>
                      <a:pt x="0" y="21357"/>
                      <a:pt x="319" y="21600"/>
                      <a:pt x="684" y="21600"/>
                    </a:cubicBezTo>
                    <a:cubicBezTo>
                      <a:pt x="7975" y="21600"/>
                      <a:pt x="7975" y="21600"/>
                      <a:pt x="7975" y="21600"/>
                    </a:cubicBezTo>
                    <a:cubicBezTo>
                      <a:pt x="8020" y="21600"/>
                      <a:pt x="14263" y="21600"/>
                      <a:pt x="14309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637"/>
                      <a:pt x="21600" y="15637"/>
                      <a:pt x="21600" y="15637"/>
                    </a:cubicBezTo>
                    <a:cubicBezTo>
                      <a:pt x="21600" y="15533"/>
                      <a:pt x="21600" y="15533"/>
                      <a:pt x="21600" y="15533"/>
                    </a:cubicBezTo>
                    <a:cubicBezTo>
                      <a:pt x="21600" y="15498"/>
                      <a:pt x="21600" y="15498"/>
                      <a:pt x="21600" y="15498"/>
                    </a:cubicBezTo>
                    <a:cubicBezTo>
                      <a:pt x="21600" y="15255"/>
                      <a:pt x="21463" y="15082"/>
                      <a:pt x="21281" y="15013"/>
                    </a:cubicBezTo>
                    <a:cubicBezTo>
                      <a:pt x="21144" y="14943"/>
                      <a:pt x="20916" y="14943"/>
                      <a:pt x="20643" y="15047"/>
                    </a:cubicBezTo>
                    <a:cubicBezTo>
                      <a:pt x="20506" y="15082"/>
                      <a:pt x="19139" y="15602"/>
                      <a:pt x="18365" y="15602"/>
                    </a:cubicBezTo>
                    <a:cubicBezTo>
                      <a:pt x="16815" y="15602"/>
                      <a:pt x="15539" y="14527"/>
                      <a:pt x="15539" y="13210"/>
                    </a:cubicBezTo>
                    <a:cubicBezTo>
                      <a:pt x="15539" y="11892"/>
                      <a:pt x="16815" y="10817"/>
                      <a:pt x="18365" y="10817"/>
                    </a:cubicBezTo>
                    <a:cubicBezTo>
                      <a:pt x="19139" y="10817"/>
                      <a:pt x="20506" y="11303"/>
                      <a:pt x="20643" y="11372"/>
                    </a:cubicBezTo>
                    <a:cubicBezTo>
                      <a:pt x="20825" y="11441"/>
                      <a:pt x="21053" y="11511"/>
                      <a:pt x="21281" y="11407"/>
                    </a:cubicBezTo>
                    <a:cubicBezTo>
                      <a:pt x="21463" y="11337"/>
                      <a:pt x="21554" y="11164"/>
                      <a:pt x="21600" y="10956"/>
                    </a:cubicBezTo>
                    <a:cubicBezTo>
                      <a:pt x="21600" y="10921"/>
                      <a:pt x="21600" y="10887"/>
                      <a:pt x="21600" y="10817"/>
                    </a:cubicBezTo>
                    <a:cubicBezTo>
                      <a:pt x="21600" y="5894"/>
                      <a:pt x="21600" y="5894"/>
                      <a:pt x="21600" y="5894"/>
                    </a:cubicBezTo>
                    <a:cubicBezTo>
                      <a:pt x="21600" y="5582"/>
                      <a:pt x="21600" y="5582"/>
                      <a:pt x="21600" y="5582"/>
                    </a:cubicBezTo>
                    <a:cubicBezTo>
                      <a:pt x="21600" y="5582"/>
                      <a:pt x="21600" y="4785"/>
                      <a:pt x="21600" y="4785"/>
                    </a:cubicBezTo>
                    <a:cubicBezTo>
                      <a:pt x="21600" y="4785"/>
                      <a:pt x="20597" y="4785"/>
                      <a:pt x="20506" y="4785"/>
                    </a:cubicBezTo>
                    <a:cubicBezTo>
                      <a:pt x="19732" y="4785"/>
                      <a:pt x="18911" y="4785"/>
                      <a:pt x="18091" y="4785"/>
                    </a:cubicBezTo>
                    <a:cubicBezTo>
                      <a:pt x="17271" y="4785"/>
                      <a:pt x="16451" y="4785"/>
                      <a:pt x="15630" y="4785"/>
                    </a:cubicBezTo>
                    <a:cubicBezTo>
                      <a:pt x="15175" y="4785"/>
                      <a:pt x="14765" y="4785"/>
                      <a:pt x="14309" y="4785"/>
                    </a:cubicBezTo>
                    <a:cubicBezTo>
                      <a:pt x="13489" y="4785"/>
                      <a:pt x="12623" y="4438"/>
                      <a:pt x="12623" y="3744"/>
                    </a:cubicBezTo>
                    <a:cubicBezTo>
                      <a:pt x="12623" y="3536"/>
                      <a:pt x="12668" y="3363"/>
                      <a:pt x="12805" y="3155"/>
                    </a:cubicBezTo>
                    <a:cubicBezTo>
                      <a:pt x="13033" y="2774"/>
                      <a:pt x="13443" y="2046"/>
                      <a:pt x="13443" y="1699"/>
                    </a:cubicBezTo>
                    <a:cubicBezTo>
                      <a:pt x="13443" y="832"/>
                      <a:pt x="12395" y="0"/>
                      <a:pt x="11073" y="0"/>
                    </a:cubicBezTo>
                    <a:cubicBezTo>
                      <a:pt x="9797" y="0"/>
                      <a:pt x="8749" y="832"/>
                      <a:pt x="8749" y="1699"/>
                    </a:cubicBezTo>
                    <a:cubicBezTo>
                      <a:pt x="8749" y="2046"/>
                      <a:pt x="9159" y="2774"/>
                      <a:pt x="9387" y="3155"/>
                    </a:cubicBezTo>
                    <a:cubicBezTo>
                      <a:pt x="9524" y="3363"/>
                      <a:pt x="9570" y="3536"/>
                      <a:pt x="9570" y="3744"/>
                    </a:cubicBezTo>
                    <a:cubicBezTo>
                      <a:pt x="9570" y="3952"/>
                      <a:pt x="9524" y="4126"/>
                      <a:pt x="9342" y="4299"/>
                    </a:cubicBezTo>
                    <a:cubicBezTo>
                      <a:pt x="9159" y="4473"/>
                      <a:pt x="8932" y="4611"/>
                      <a:pt x="8658" y="4681"/>
                    </a:cubicBezTo>
                    <a:cubicBezTo>
                      <a:pt x="8567" y="4715"/>
                      <a:pt x="8385" y="4750"/>
                      <a:pt x="8248" y="4750"/>
                    </a:cubicBezTo>
                    <a:cubicBezTo>
                      <a:pt x="8157" y="4785"/>
                      <a:pt x="8020" y="4785"/>
                      <a:pt x="7929" y="4785"/>
                    </a:cubicBezTo>
                    <a:cubicBezTo>
                      <a:pt x="0" y="4785"/>
                      <a:pt x="0" y="4785"/>
                      <a:pt x="0" y="4785"/>
                    </a:cubicBezTo>
                    <a:cubicBezTo>
                      <a:pt x="0" y="5131"/>
                      <a:pt x="0" y="5686"/>
                      <a:pt x="0" y="57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80" name="Freeform 63"/>
              <p:cNvSpPr/>
              <p:nvPr/>
            </p:nvSpPr>
            <p:spPr>
              <a:xfrm>
                <a:off x="0" y="0"/>
                <a:ext cx="2690006" cy="352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755"/>
                    </a:moveTo>
                    <a:cubicBezTo>
                      <a:pt x="0" y="7940"/>
                      <a:pt x="0" y="7940"/>
                      <a:pt x="0" y="7940"/>
                    </a:cubicBezTo>
                    <a:cubicBezTo>
                      <a:pt x="0" y="8217"/>
                      <a:pt x="0" y="8217"/>
                      <a:pt x="0" y="8217"/>
                    </a:cubicBezTo>
                    <a:cubicBezTo>
                      <a:pt x="0" y="10783"/>
                      <a:pt x="0" y="10783"/>
                      <a:pt x="0" y="10783"/>
                    </a:cubicBezTo>
                    <a:cubicBezTo>
                      <a:pt x="0" y="15498"/>
                      <a:pt x="0" y="15498"/>
                      <a:pt x="0" y="15498"/>
                    </a:cubicBezTo>
                    <a:cubicBezTo>
                      <a:pt x="0" y="15498"/>
                      <a:pt x="0" y="15498"/>
                      <a:pt x="0" y="15498"/>
                    </a:cubicBezTo>
                    <a:cubicBezTo>
                      <a:pt x="0" y="20872"/>
                      <a:pt x="0" y="20872"/>
                      <a:pt x="0" y="20872"/>
                    </a:cubicBezTo>
                    <a:cubicBezTo>
                      <a:pt x="0" y="21080"/>
                      <a:pt x="0" y="21080"/>
                      <a:pt x="0" y="21080"/>
                    </a:cubicBezTo>
                    <a:cubicBezTo>
                      <a:pt x="0" y="21357"/>
                      <a:pt x="319" y="21600"/>
                      <a:pt x="684" y="21600"/>
                    </a:cubicBezTo>
                    <a:cubicBezTo>
                      <a:pt x="7975" y="21600"/>
                      <a:pt x="7975" y="21600"/>
                      <a:pt x="7975" y="21600"/>
                    </a:cubicBezTo>
                    <a:cubicBezTo>
                      <a:pt x="8020" y="21600"/>
                      <a:pt x="14263" y="21600"/>
                      <a:pt x="14309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637"/>
                      <a:pt x="21600" y="15637"/>
                      <a:pt x="21600" y="15637"/>
                    </a:cubicBezTo>
                    <a:cubicBezTo>
                      <a:pt x="21600" y="15533"/>
                      <a:pt x="21600" y="15533"/>
                      <a:pt x="21600" y="15533"/>
                    </a:cubicBezTo>
                    <a:cubicBezTo>
                      <a:pt x="21600" y="15498"/>
                      <a:pt x="21600" y="15498"/>
                      <a:pt x="21600" y="15498"/>
                    </a:cubicBezTo>
                    <a:cubicBezTo>
                      <a:pt x="21600" y="15255"/>
                      <a:pt x="21463" y="15082"/>
                      <a:pt x="21281" y="15013"/>
                    </a:cubicBezTo>
                    <a:cubicBezTo>
                      <a:pt x="21144" y="14943"/>
                      <a:pt x="20916" y="14943"/>
                      <a:pt x="20643" y="15047"/>
                    </a:cubicBezTo>
                    <a:cubicBezTo>
                      <a:pt x="20506" y="15082"/>
                      <a:pt x="19139" y="15602"/>
                      <a:pt x="18365" y="15602"/>
                    </a:cubicBezTo>
                    <a:cubicBezTo>
                      <a:pt x="16815" y="15602"/>
                      <a:pt x="15539" y="14527"/>
                      <a:pt x="15539" y="13210"/>
                    </a:cubicBezTo>
                    <a:cubicBezTo>
                      <a:pt x="15539" y="11892"/>
                      <a:pt x="16815" y="10817"/>
                      <a:pt x="18365" y="10817"/>
                    </a:cubicBezTo>
                    <a:cubicBezTo>
                      <a:pt x="19139" y="10817"/>
                      <a:pt x="20506" y="11303"/>
                      <a:pt x="20643" y="11372"/>
                    </a:cubicBezTo>
                    <a:cubicBezTo>
                      <a:pt x="20825" y="11441"/>
                      <a:pt x="21053" y="11511"/>
                      <a:pt x="21281" y="11407"/>
                    </a:cubicBezTo>
                    <a:cubicBezTo>
                      <a:pt x="21463" y="11337"/>
                      <a:pt x="21554" y="11164"/>
                      <a:pt x="21600" y="10956"/>
                    </a:cubicBezTo>
                    <a:cubicBezTo>
                      <a:pt x="21600" y="10921"/>
                      <a:pt x="21600" y="10887"/>
                      <a:pt x="21600" y="10817"/>
                    </a:cubicBezTo>
                    <a:cubicBezTo>
                      <a:pt x="21600" y="5894"/>
                      <a:pt x="21600" y="5894"/>
                      <a:pt x="21600" y="5894"/>
                    </a:cubicBezTo>
                    <a:cubicBezTo>
                      <a:pt x="21600" y="5582"/>
                      <a:pt x="21600" y="5582"/>
                      <a:pt x="21600" y="5582"/>
                    </a:cubicBezTo>
                    <a:cubicBezTo>
                      <a:pt x="21600" y="5582"/>
                      <a:pt x="21600" y="4785"/>
                      <a:pt x="21600" y="4785"/>
                    </a:cubicBezTo>
                    <a:cubicBezTo>
                      <a:pt x="21600" y="4785"/>
                      <a:pt x="20597" y="4785"/>
                      <a:pt x="20506" y="4785"/>
                    </a:cubicBezTo>
                    <a:cubicBezTo>
                      <a:pt x="19732" y="4785"/>
                      <a:pt x="18911" y="4785"/>
                      <a:pt x="18091" y="4785"/>
                    </a:cubicBezTo>
                    <a:cubicBezTo>
                      <a:pt x="17271" y="4785"/>
                      <a:pt x="16451" y="4785"/>
                      <a:pt x="15630" y="4785"/>
                    </a:cubicBezTo>
                    <a:cubicBezTo>
                      <a:pt x="15175" y="4785"/>
                      <a:pt x="14765" y="4785"/>
                      <a:pt x="14309" y="4785"/>
                    </a:cubicBezTo>
                    <a:cubicBezTo>
                      <a:pt x="13489" y="4785"/>
                      <a:pt x="12623" y="4438"/>
                      <a:pt x="12623" y="3744"/>
                    </a:cubicBezTo>
                    <a:cubicBezTo>
                      <a:pt x="12623" y="3536"/>
                      <a:pt x="12668" y="3363"/>
                      <a:pt x="12805" y="3155"/>
                    </a:cubicBezTo>
                    <a:cubicBezTo>
                      <a:pt x="13033" y="2774"/>
                      <a:pt x="13443" y="2046"/>
                      <a:pt x="13443" y="1699"/>
                    </a:cubicBezTo>
                    <a:cubicBezTo>
                      <a:pt x="13443" y="832"/>
                      <a:pt x="12395" y="0"/>
                      <a:pt x="11073" y="0"/>
                    </a:cubicBezTo>
                    <a:cubicBezTo>
                      <a:pt x="9797" y="0"/>
                      <a:pt x="8749" y="832"/>
                      <a:pt x="8749" y="1699"/>
                    </a:cubicBezTo>
                    <a:cubicBezTo>
                      <a:pt x="8749" y="2046"/>
                      <a:pt x="9159" y="2774"/>
                      <a:pt x="9387" y="3155"/>
                    </a:cubicBezTo>
                    <a:cubicBezTo>
                      <a:pt x="9524" y="3363"/>
                      <a:pt x="9570" y="3536"/>
                      <a:pt x="9570" y="3744"/>
                    </a:cubicBezTo>
                    <a:cubicBezTo>
                      <a:pt x="9570" y="3952"/>
                      <a:pt x="9524" y="4126"/>
                      <a:pt x="9342" y="4299"/>
                    </a:cubicBezTo>
                    <a:cubicBezTo>
                      <a:pt x="9159" y="4473"/>
                      <a:pt x="8932" y="4611"/>
                      <a:pt x="8658" y="4681"/>
                    </a:cubicBezTo>
                    <a:cubicBezTo>
                      <a:pt x="8567" y="4715"/>
                      <a:pt x="8385" y="4750"/>
                      <a:pt x="8248" y="4750"/>
                    </a:cubicBezTo>
                    <a:cubicBezTo>
                      <a:pt x="8157" y="4785"/>
                      <a:pt x="8020" y="4785"/>
                      <a:pt x="7929" y="4785"/>
                    </a:cubicBezTo>
                    <a:cubicBezTo>
                      <a:pt x="0" y="4785"/>
                      <a:pt x="0" y="4785"/>
                      <a:pt x="0" y="4785"/>
                    </a:cubicBezTo>
                    <a:cubicBezTo>
                      <a:pt x="0" y="5131"/>
                      <a:pt x="0" y="5686"/>
                      <a:pt x="0" y="5755"/>
                    </a:cubicBezTo>
                    <a:close/>
                  </a:path>
                </a:pathLst>
              </a:custGeom>
              <a:noFill/>
              <a:ln w="39688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</p:grpSp>
        <p:sp>
          <p:nvSpPr>
            <p:cNvPr id="882" name="Прямоугольник"/>
            <p:cNvSpPr/>
            <p:nvPr/>
          </p:nvSpPr>
          <p:spPr>
            <a:xfrm>
              <a:off x="1438088" y="1734722"/>
              <a:ext cx="5845929" cy="97409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807F8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83" name="Философия"/>
            <p:cNvSpPr txBox="1"/>
            <p:nvPr/>
          </p:nvSpPr>
          <p:spPr>
            <a:xfrm>
              <a:off x="1700196" y="1789459"/>
              <a:ext cx="4987352" cy="864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96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Философия</a:t>
              </a:r>
            </a:p>
          </p:txBody>
        </p:sp>
      </p:grpSp>
      <p:grpSp>
        <p:nvGrpSpPr>
          <p:cNvPr id="893" name="Сгруппировать"/>
          <p:cNvGrpSpPr/>
          <p:nvPr/>
        </p:nvGrpSpPr>
        <p:grpSpPr>
          <a:xfrm>
            <a:off x="7316062" y="3297447"/>
            <a:ext cx="8343115" cy="4385620"/>
            <a:chOff x="0" y="0"/>
            <a:chExt cx="8343114" cy="4385618"/>
          </a:xfrm>
        </p:grpSpPr>
        <p:sp>
          <p:nvSpPr>
            <p:cNvPr id="885" name="Аналитика"/>
            <p:cNvSpPr txBox="1"/>
            <p:nvPr/>
          </p:nvSpPr>
          <p:spPr>
            <a:xfrm>
              <a:off x="1356761" y="1689079"/>
              <a:ext cx="5564176" cy="1000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71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Аналитика</a:t>
              </a:r>
            </a:p>
          </p:txBody>
        </p:sp>
        <p:sp>
          <p:nvSpPr>
            <p:cNvPr id="886" name="Freeform 50"/>
            <p:cNvSpPr/>
            <p:nvPr/>
          </p:nvSpPr>
          <p:spPr>
            <a:xfrm>
              <a:off x="2004531" y="26987"/>
              <a:ext cx="4312203" cy="354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250"/>
                  </a:moveTo>
                  <a:cubicBezTo>
                    <a:pt x="21600" y="12249"/>
                    <a:pt x="21003" y="11421"/>
                    <a:pt x="20264" y="11421"/>
                  </a:cubicBezTo>
                  <a:cubicBezTo>
                    <a:pt x="19923" y="11421"/>
                    <a:pt x="19241" y="11766"/>
                    <a:pt x="19014" y="11904"/>
                  </a:cubicBezTo>
                  <a:cubicBezTo>
                    <a:pt x="18701" y="12111"/>
                    <a:pt x="18417" y="12111"/>
                    <a:pt x="18161" y="11939"/>
                  </a:cubicBezTo>
                  <a:cubicBezTo>
                    <a:pt x="17905" y="11766"/>
                    <a:pt x="17735" y="11421"/>
                    <a:pt x="17706" y="10973"/>
                  </a:cubicBezTo>
                  <a:cubicBezTo>
                    <a:pt x="17706" y="10973"/>
                    <a:pt x="17706" y="10973"/>
                    <a:pt x="17706" y="10973"/>
                  </a:cubicBezTo>
                  <a:cubicBezTo>
                    <a:pt x="17706" y="10938"/>
                    <a:pt x="17706" y="10869"/>
                    <a:pt x="17706" y="10800"/>
                  </a:cubicBezTo>
                  <a:cubicBezTo>
                    <a:pt x="17706" y="0"/>
                    <a:pt x="17706" y="0"/>
                    <a:pt x="17706" y="0"/>
                  </a:cubicBezTo>
                  <a:cubicBezTo>
                    <a:pt x="13102" y="0"/>
                    <a:pt x="8498" y="0"/>
                    <a:pt x="3894" y="0"/>
                  </a:cubicBezTo>
                  <a:cubicBezTo>
                    <a:pt x="3894" y="10696"/>
                    <a:pt x="3894" y="10696"/>
                    <a:pt x="3894" y="10696"/>
                  </a:cubicBezTo>
                  <a:cubicBezTo>
                    <a:pt x="3894" y="10765"/>
                    <a:pt x="3894" y="10800"/>
                    <a:pt x="3894" y="10835"/>
                  </a:cubicBezTo>
                  <a:cubicBezTo>
                    <a:pt x="3894" y="10835"/>
                    <a:pt x="3894" y="10835"/>
                    <a:pt x="3894" y="10835"/>
                  </a:cubicBezTo>
                  <a:cubicBezTo>
                    <a:pt x="3865" y="11283"/>
                    <a:pt x="3695" y="11628"/>
                    <a:pt x="3439" y="11801"/>
                  </a:cubicBezTo>
                  <a:cubicBezTo>
                    <a:pt x="3212" y="11973"/>
                    <a:pt x="2899" y="11973"/>
                    <a:pt x="2586" y="11801"/>
                  </a:cubicBezTo>
                  <a:cubicBezTo>
                    <a:pt x="2359" y="11663"/>
                    <a:pt x="1677" y="11283"/>
                    <a:pt x="1336" y="11283"/>
                  </a:cubicBezTo>
                  <a:cubicBezTo>
                    <a:pt x="597" y="11283"/>
                    <a:pt x="0" y="12111"/>
                    <a:pt x="0" y="13146"/>
                  </a:cubicBezTo>
                  <a:cubicBezTo>
                    <a:pt x="0" y="14147"/>
                    <a:pt x="597" y="14975"/>
                    <a:pt x="1336" y="14975"/>
                  </a:cubicBezTo>
                  <a:cubicBezTo>
                    <a:pt x="1677" y="14975"/>
                    <a:pt x="2359" y="14630"/>
                    <a:pt x="2586" y="14492"/>
                  </a:cubicBezTo>
                  <a:cubicBezTo>
                    <a:pt x="2899" y="14285"/>
                    <a:pt x="3212" y="14285"/>
                    <a:pt x="3439" y="14458"/>
                  </a:cubicBezTo>
                  <a:cubicBezTo>
                    <a:pt x="3695" y="14665"/>
                    <a:pt x="3865" y="15010"/>
                    <a:pt x="3894" y="15458"/>
                  </a:cubicBezTo>
                  <a:cubicBezTo>
                    <a:pt x="3894" y="15596"/>
                    <a:pt x="3894" y="15596"/>
                    <a:pt x="3894" y="15596"/>
                  </a:cubicBezTo>
                  <a:cubicBezTo>
                    <a:pt x="3894" y="21600"/>
                    <a:pt x="3894" y="21600"/>
                    <a:pt x="3894" y="21600"/>
                  </a:cubicBezTo>
                  <a:cubicBezTo>
                    <a:pt x="4547" y="21600"/>
                    <a:pt x="4547" y="21600"/>
                    <a:pt x="4547" y="21600"/>
                  </a:cubicBezTo>
                  <a:cubicBezTo>
                    <a:pt x="7134" y="21600"/>
                    <a:pt x="7134" y="21600"/>
                    <a:pt x="7134" y="21600"/>
                  </a:cubicBezTo>
                  <a:cubicBezTo>
                    <a:pt x="9009" y="21600"/>
                    <a:pt x="9009" y="21600"/>
                    <a:pt x="9009" y="21600"/>
                  </a:cubicBezTo>
                  <a:cubicBezTo>
                    <a:pt x="9009" y="21600"/>
                    <a:pt x="9095" y="21600"/>
                    <a:pt x="9095" y="21600"/>
                  </a:cubicBezTo>
                  <a:cubicBezTo>
                    <a:pt x="9407" y="21565"/>
                    <a:pt x="9606" y="21393"/>
                    <a:pt x="9606" y="21117"/>
                  </a:cubicBezTo>
                  <a:cubicBezTo>
                    <a:pt x="9606" y="21013"/>
                    <a:pt x="9578" y="20910"/>
                    <a:pt x="9549" y="20772"/>
                  </a:cubicBezTo>
                  <a:cubicBezTo>
                    <a:pt x="9493" y="20668"/>
                    <a:pt x="9095" y="19633"/>
                    <a:pt x="9095" y="19047"/>
                  </a:cubicBezTo>
                  <a:cubicBezTo>
                    <a:pt x="9095" y="17839"/>
                    <a:pt x="9976" y="16873"/>
                    <a:pt x="11056" y="16873"/>
                  </a:cubicBezTo>
                  <a:cubicBezTo>
                    <a:pt x="12136" y="16873"/>
                    <a:pt x="13017" y="17839"/>
                    <a:pt x="13017" y="19047"/>
                  </a:cubicBezTo>
                  <a:cubicBezTo>
                    <a:pt x="13017" y="19633"/>
                    <a:pt x="12591" y="20668"/>
                    <a:pt x="12562" y="20772"/>
                  </a:cubicBezTo>
                  <a:cubicBezTo>
                    <a:pt x="12505" y="20910"/>
                    <a:pt x="12477" y="21013"/>
                    <a:pt x="12477" y="21117"/>
                  </a:cubicBezTo>
                  <a:cubicBezTo>
                    <a:pt x="12477" y="21393"/>
                    <a:pt x="12676" y="21565"/>
                    <a:pt x="12988" y="21600"/>
                  </a:cubicBezTo>
                  <a:cubicBezTo>
                    <a:pt x="13017" y="21600"/>
                    <a:pt x="13869" y="21600"/>
                    <a:pt x="13869" y="21600"/>
                  </a:cubicBezTo>
                  <a:cubicBezTo>
                    <a:pt x="14580" y="21600"/>
                    <a:pt x="14580" y="21600"/>
                    <a:pt x="14580" y="21600"/>
                  </a:cubicBezTo>
                  <a:cubicBezTo>
                    <a:pt x="14807" y="21600"/>
                    <a:pt x="14807" y="21600"/>
                    <a:pt x="14807" y="21600"/>
                  </a:cubicBezTo>
                  <a:cubicBezTo>
                    <a:pt x="16854" y="21600"/>
                    <a:pt x="16854" y="21600"/>
                    <a:pt x="16854" y="21600"/>
                  </a:cubicBezTo>
                  <a:cubicBezTo>
                    <a:pt x="16911" y="21600"/>
                    <a:pt x="17422" y="21600"/>
                    <a:pt x="17706" y="21600"/>
                  </a:cubicBezTo>
                  <a:cubicBezTo>
                    <a:pt x="17706" y="15734"/>
                    <a:pt x="17706" y="15734"/>
                    <a:pt x="17706" y="15734"/>
                  </a:cubicBezTo>
                  <a:cubicBezTo>
                    <a:pt x="17706" y="15596"/>
                    <a:pt x="17706" y="15596"/>
                    <a:pt x="17706" y="15596"/>
                  </a:cubicBezTo>
                  <a:cubicBezTo>
                    <a:pt x="17735" y="15148"/>
                    <a:pt x="17905" y="14768"/>
                    <a:pt x="18161" y="14596"/>
                  </a:cubicBezTo>
                  <a:cubicBezTo>
                    <a:pt x="18417" y="14423"/>
                    <a:pt x="18701" y="14423"/>
                    <a:pt x="19014" y="14596"/>
                  </a:cubicBezTo>
                  <a:cubicBezTo>
                    <a:pt x="19241" y="14734"/>
                    <a:pt x="19923" y="15113"/>
                    <a:pt x="20264" y="15113"/>
                  </a:cubicBezTo>
                  <a:cubicBezTo>
                    <a:pt x="21003" y="15113"/>
                    <a:pt x="21600" y="14285"/>
                    <a:pt x="21600" y="13250"/>
                  </a:cubicBezTo>
                  <a:close/>
                </a:path>
              </a:pathLst>
            </a:custGeom>
            <a:solidFill>
              <a:srgbClr val="A4AB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87" name="Freeform 51"/>
            <p:cNvSpPr/>
            <p:nvPr/>
          </p:nvSpPr>
          <p:spPr>
            <a:xfrm>
              <a:off x="2004531" y="26987"/>
              <a:ext cx="4312203" cy="354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250"/>
                  </a:moveTo>
                  <a:cubicBezTo>
                    <a:pt x="21600" y="12249"/>
                    <a:pt x="21003" y="11421"/>
                    <a:pt x="20264" y="11421"/>
                  </a:cubicBezTo>
                  <a:cubicBezTo>
                    <a:pt x="19923" y="11421"/>
                    <a:pt x="19241" y="11766"/>
                    <a:pt x="19014" y="11904"/>
                  </a:cubicBezTo>
                  <a:cubicBezTo>
                    <a:pt x="18701" y="12111"/>
                    <a:pt x="18417" y="12111"/>
                    <a:pt x="18161" y="11939"/>
                  </a:cubicBezTo>
                  <a:cubicBezTo>
                    <a:pt x="17905" y="11766"/>
                    <a:pt x="17735" y="11421"/>
                    <a:pt x="17706" y="10973"/>
                  </a:cubicBezTo>
                  <a:cubicBezTo>
                    <a:pt x="17706" y="10973"/>
                    <a:pt x="17706" y="10973"/>
                    <a:pt x="17706" y="10973"/>
                  </a:cubicBezTo>
                  <a:cubicBezTo>
                    <a:pt x="17706" y="10938"/>
                    <a:pt x="17706" y="10869"/>
                    <a:pt x="17706" y="10800"/>
                  </a:cubicBezTo>
                  <a:cubicBezTo>
                    <a:pt x="17706" y="0"/>
                    <a:pt x="17706" y="0"/>
                    <a:pt x="17706" y="0"/>
                  </a:cubicBezTo>
                  <a:cubicBezTo>
                    <a:pt x="13102" y="0"/>
                    <a:pt x="8498" y="0"/>
                    <a:pt x="3894" y="0"/>
                  </a:cubicBezTo>
                  <a:cubicBezTo>
                    <a:pt x="3894" y="10696"/>
                    <a:pt x="3894" y="10696"/>
                    <a:pt x="3894" y="10696"/>
                  </a:cubicBezTo>
                  <a:cubicBezTo>
                    <a:pt x="3894" y="10765"/>
                    <a:pt x="3894" y="10800"/>
                    <a:pt x="3894" y="10835"/>
                  </a:cubicBezTo>
                  <a:cubicBezTo>
                    <a:pt x="3894" y="10835"/>
                    <a:pt x="3894" y="10835"/>
                    <a:pt x="3894" y="10835"/>
                  </a:cubicBezTo>
                  <a:cubicBezTo>
                    <a:pt x="3865" y="11283"/>
                    <a:pt x="3695" y="11628"/>
                    <a:pt x="3439" y="11801"/>
                  </a:cubicBezTo>
                  <a:cubicBezTo>
                    <a:pt x="3212" y="11973"/>
                    <a:pt x="2899" y="11973"/>
                    <a:pt x="2586" y="11801"/>
                  </a:cubicBezTo>
                  <a:cubicBezTo>
                    <a:pt x="2359" y="11663"/>
                    <a:pt x="1677" y="11283"/>
                    <a:pt x="1336" y="11283"/>
                  </a:cubicBezTo>
                  <a:cubicBezTo>
                    <a:pt x="597" y="11283"/>
                    <a:pt x="0" y="12111"/>
                    <a:pt x="0" y="13146"/>
                  </a:cubicBezTo>
                  <a:cubicBezTo>
                    <a:pt x="0" y="14147"/>
                    <a:pt x="597" y="14975"/>
                    <a:pt x="1336" y="14975"/>
                  </a:cubicBezTo>
                  <a:cubicBezTo>
                    <a:pt x="1677" y="14975"/>
                    <a:pt x="2359" y="14630"/>
                    <a:pt x="2586" y="14492"/>
                  </a:cubicBezTo>
                  <a:cubicBezTo>
                    <a:pt x="2899" y="14285"/>
                    <a:pt x="3212" y="14285"/>
                    <a:pt x="3439" y="14458"/>
                  </a:cubicBezTo>
                  <a:cubicBezTo>
                    <a:pt x="3695" y="14665"/>
                    <a:pt x="3865" y="15010"/>
                    <a:pt x="3894" y="15458"/>
                  </a:cubicBezTo>
                  <a:cubicBezTo>
                    <a:pt x="3894" y="15596"/>
                    <a:pt x="3894" y="15596"/>
                    <a:pt x="3894" y="15596"/>
                  </a:cubicBezTo>
                  <a:cubicBezTo>
                    <a:pt x="3894" y="21600"/>
                    <a:pt x="3894" y="21600"/>
                    <a:pt x="3894" y="21600"/>
                  </a:cubicBezTo>
                  <a:cubicBezTo>
                    <a:pt x="4547" y="21600"/>
                    <a:pt x="4547" y="21600"/>
                    <a:pt x="4547" y="21600"/>
                  </a:cubicBezTo>
                  <a:cubicBezTo>
                    <a:pt x="7134" y="21600"/>
                    <a:pt x="7134" y="21600"/>
                    <a:pt x="7134" y="21600"/>
                  </a:cubicBezTo>
                  <a:cubicBezTo>
                    <a:pt x="9009" y="21600"/>
                    <a:pt x="9009" y="21600"/>
                    <a:pt x="9009" y="21600"/>
                  </a:cubicBezTo>
                  <a:cubicBezTo>
                    <a:pt x="9009" y="21600"/>
                    <a:pt x="9095" y="21600"/>
                    <a:pt x="9095" y="21600"/>
                  </a:cubicBezTo>
                  <a:cubicBezTo>
                    <a:pt x="9407" y="21565"/>
                    <a:pt x="9606" y="21393"/>
                    <a:pt x="9606" y="21117"/>
                  </a:cubicBezTo>
                  <a:cubicBezTo>
                    <a:pt x="9606" y="21013"/>
                    <a:pt x="9578" y="20910"/>
                    <a:pt x="9549" y="20772"/>
                  </a:cubicBezTo>
                  <a:cubicBezTo>
                    <a:pt x="9493" y="20668"/>
                    <a:pt x="9095" y="19633"/>
                    <a:pt x="9095" y="19047"/>
                  </a:cubicBezTo>
                  <a:cubicBezTo>
                    <a:pt x="9095" y="17839"/>
                    <a:pt x="9976" y="16873"/>
                    <a:pt x="11056" y="16873"/>
                  </a:cubicBezTo>
                  <a:cubicBezTo>
                    <a:pt x="12136" y="16873"/>
                    <a:pt x="13017" y="17839"/>
                    <a:pt x="13017" y="19047"/>
                  </a:cubicBezTo>
                  <a:cubicBezTo>
                    <a:pt x="13017" y="19633"/>
                    <a:pt x="12591" y="20668"/>
                    <a:pt x="12562" y="20772"/>
                  </a:cubicBezTo>
                  <a:cubicBezTo>
                    <a:pt x="12505" y="20910"/>
                    <a:pt x="12477" y="21013"/>
                    <a:pt x="12477" y="21117"/>
                  </a:cubicBezTo>
                  <a:cubicBezTo>
                    <a:pt x="12477" y="21393"/>
                    <a:pt x="12676" y="21565"/>
                    <a:pt x="12988" y="21600"/>
                  </a:cubicBezTo>
                  <a:cubicBezTo>
                    <a:pt x="13017" y="21600"/>
                    <a:pt x="13869" y="21600"/>
                    <a:pt x="13869" y="21600"/>
                  </a:cubicBezTo>
                  <a:cubicBezTo>
                    <a:pt x="14580" y="21600"/>
                    <a:pt x="14580" y="21600"/>
                    <a:pt x="14580" y="21600"/>
                  </a:cubicBezTo>
                  <a:cubicBezTo>
                    <a:pt x="14807" y="21600"/>
                    <a:pt x="14807" y="21600"/>
                    <a:pt x="14807" y="21600"/>
                  </a:cubicBezTo>
                  <a:cubicBezTo>
                    <a:pt x="16854" y="21600"/>
                    <a:pt x="16854" y="21600"/>
                    <a:pt x="16854" y="21600"/>
                  </a:cubicBezTo>
                  <a:cubicBezTo>
                    <a:pt x="16911" y="21600"/>
                    <a:pt x="17422" y="21600"/>
                    <a:pt x="17706" y="21600"/>
                  </a:cubicBezTo>
                  <a:cubicBezTo>
                    <a:pt x="17706" y="15734"/>
                    <a:pt x="17706" y="15734"/>
                    <a:pt x="17706" y="15734"/>
                  </a:cubicBezTo>
                  <a:cubicBezTo>
                    <a:pt x="17706" y="15596"/>
                    <a:pt x="17706" y="15596"/>
                    <a:pt x="17706" y="15596"/>
                  </a:cubicBezTo>
                  <a:cubicBezTo>
                    <a:pt x="17735" y="15148"/>
                    <a:pt x="17905" y="14768"/>
                    <a:pt x="18161" y="14596"/>
                  </a:cubicBezTo>
                  <a:cubicBezTo>
                    <a:pt x="18417" y="14423"/>
                    <a:pt x="18701" y="14423"/>
                    <a:pt x="19014" y="14596"/>
                  </a:cubicBezTo>
                  <a:cubicBezTo>
                    <a:pt x="19241" y="14734"/>
                    <a:pt x="19923" y="15113"/>
                    <a:pt x="20264" y="15113"/>
                  </a:cubicBezTo>
                  <a:cubicBezTo>
                    <a:pt x="21003" y="15113"/>
                    <a:pt x="21600" y="14285"/>
                    <a:pt x="21600" y="13250"/>
                  </a:cubicBezTo>
                  <a:close/>
                </a:path>
              </a:pathLst>
            </a:custGeom>
            <a:noFill/>
            <a:ln w="39688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88" name="Freeform: Shape 17"/>
            <p:cNvSpPr/>
            <p:nvPr/>
          </p:nvSpPr>
          <p:spPr>
            <a:xfrm>
              <a:off x="5636722" y="1011609"/>
              <a:ext cx="2706393" cy="337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6" y="228"/>
                  </a:lnTo>
                  <a:cubicBezTo>
                    <a:pt x="4807" y="2405"/>
                    <a:pt x="10740" y="5374"/>
                    <a:pt x="18831" y="9422"/>
                  </a:cubicBezTo>
                  <a:lnTo>
                    <a:pt x="21600" y="10807"/>
                  </a:lnTo>
                  <a:lnTo>
                    <a:pt x="21600" y="11772"/>
                  </a:lnTo>
                  <a:cubicBezTo>
                    <a:pt x="21600" y="14358"/>
                    <a:pt x="21600" y="16346"/>
                    <a:pt x="21600" y="16483"/>
                  </a:cubicBezTo>
                  <a:cubicBezTo>
                    <a:pt x="21555" y="16483"/>
                    <a:pt x="21509" y="16483"/>
                    <a:pt x="21509" y="16483"/>
                  </a:cubicBezTo>
                  <a:cubicBezTo>
                    <a:pt x="21419" y="16483"/>
                    <a:pt x="21328" y="16483"/>
                    <a:pt x="21283" y="16483"/>
                  </a:cubicBezTo>
                  <a:cubicBezTo>
                    <a:pt x="21147" y="16483"/>
                    <a:pt x="20921" y="16483"/>
                    <a:pt x="20830" y="16483"/>
                  </a:cubicBezTo>
                  <a:cubicBezTo>
                    <a:pt x="20649" y="16483"/>
                    <a:pt x="20513" y="16483"/>
                    <a:pt x="20377" y="16483"/>
                  </a:cubicBezTo>
                  <a:cubicBezTo>
                    <a:pt x="20196" y="16483"/>
                    <a:pt x="20015" y="16483"/>
                    <a:pt x="19879" y="16483"/>
                  </a:cubicBezTo>
                  <a:cubicBezTo>
                    <a:pt x="19653" y="16483"/>
                    <a:pt x="19472" y="16483"/>
                    <a:pt x="19291" y="16483"/>
                  </a:cubicBezTo>
                  <a:cubicBezTo>
                    <a:pt x="19064" y="16483"/>
                    <a:pt x="18883" y="16483"/>
                    <a:pt x="18657" y="16483"/>
                  </a:cubicBezTo>
                  <a:cubicBezTo>
                    <a:pt x="18430" y="16483"/>
                    <a:pt x="18249" y="16483"/>
                    <a:pt x="18023" y="16483"/>
                  </a:cubicBezTo>
                  <a:cubicBezTo>
                    <a:pt x="17796" y="16483"/>
                    <a:pt x="17570" y="16483"/>
                    <a:pt x="17343" y="16483"/>
                  </a:cubicBezTo>
                  <a:cubicBezTo>
                    <a:pt x="17117" y="16483"/>
                    <a:pt x="16891" y="16483"/>
                    <a:pt x="16709" y="16483"/>
                  </a:cubicBezTo>
                  <a:cubicBezTo>
                    <a:pt x="16483" y="16483"/>
                    <a:pt x="16257" y="16483"/>
                    <a:pt x="16075" y="16483"/>
                  </a:cubicBezTo>
                  <a:cubicBezTo>
                    <a:pt x="15849" y="16483"/>
                    <a:pt x="15668" y="16483"/>
                    <a:pt x="15442" y="16483"/>
                  </a:cubicBezTo>
                  <a:cubicBezTo>
                    <a:pt x="15260" y="16483"/>
                    <a:pt x="15079" y="16483"/>
                    <a:pt x="14898" y="16483"/>
                  </a:cubicBezTo>
                  <a:cubicBezTo>
                    <a:pt x="14762" y="16483"/>
                    <a:pt x="14581" y="16483"/>
                    <a:pt x="14445" y="16483"/>
                  </a:cubicBezTo>
                  <a:lnTo>
                    <a:pt x="14423" y="16483"/>
                  </a:lnTo>
                  <a:cubicBezTo>
                    <a:pt x="14411" y="16483"/>
                    <a:pt x="14400" y="16483"/>
                    <a:pt x="14400" y="16483"/>
                  </a:cubicBezTo>
                  <a:cubicBezTo>
                    <a:pt x="14309" y="16483"/>
                    <a:pt x="14219" y="16483"/>
                    <a:pt x="14128" y="16483"/>
                  </a:cubicBezTo>
                  <a:cubicBezTo>
                    <a:pt x="14083" y="16483"/>
                    <a:pt x="14038" y="16483"/>
                    <a:pt x="13992" y="16483"/>
                  </a:cubicBezTo>
                  <a:cubicBezTo>
                    <a:pt x="13811" y="16483"/>
                    <a:pt x="13630" y="16483"/>
                    <a:pt x="13449" y="16519"/>
                  </a:cubicBezTo>
                  <a:cubicBezTo>
                    <a:pt x="13358" y="16519"/>
                    <a:pt x="13268" y="16555"/>
                    <a:pt x="13177" y="16591"/>
                  </a:cubicBezTo>
                  <a:cubicBezTo>
                    <a:pt x="12951" y="16664"/>
                    <a:pt x="12725" y="16773"/>
                    <a:pt x="12543" y="16954"/>
                  </a:cubicBezTo>
                  <a:cubicBezTo>
                    <a:pt x="12362" y="17136"/>
                    <a:pt x="12317" y="17354"/>
                    <a:pt x="12317" y="17571"/>
                  </a:cubicBezTo>
                  <a:cubicBezTo>
                    <a:pt x="12317" y="17753"/>
                    <a:pt x="12362" y="17971"/>
                    <a:pt x="12498" y="18152"/>
                  </a:cubicBezTo>
                  <a:cubicBezTo>
                    <a:pt x="12725" y="18588"/>
                    <a:pt x="13132" y="19350"/>
                    <a:pt x="13132" y="19713"/>
                  </a:cubicBezTo>
                  <a:cubicBezTo>
                    <a:pt x="13132" y="20584"/>
                    <a:pt x="12091" y="21600"/>
                    <a:pt x="10823" y="21600"/>
                  </a:cubicBezTo>
                  <a:cubicBezTo>
                    <a:pt x="9509" y="21600"/>
                    <a:pt x="8468" y="20584"/>
                    <a:pt x="8468" y="19713"/>
                  </a:cubicBezTo>
                  <a:cubicBezTo>
                    <a:pt x="8468" y="19350"/>
                    <a:pt x="8875" y="18588"/>
                    <a:pt x="9102" y="18152"/>
                  </a:cubicBezTo>
                  <a:cubicBezTo>
                    <a:pt x="9238" y="17971"/>
                    <a:pt x="9283" y="17753"/>
                    <a:pt x="9283" y="17571"/>
                  </a:cubicBezTo>
                  <a:cubicBezTo>
                    <a:pt x="9283" y="16954"/>
                    <a:pt x="8377" y="16519"/>
                    <a:pt x="7472" y="16483"/>
                  </a:cubicBezTo>
                  <a:lnTo>
                    <a:pt x="7206" y="16483"/>
                  </a:lnTo>
                  <a:cubicBezTo>
                    <a:pt x="6538" y="16483"/>
                    <a:pt x="4755" y="16483"/>
                    <a:pt x="0" y="16483"/>
                  </a:cubicBezTo>
                  <a:cubicBezTo>
                    <a:pt x="0" y="16483"/>
                    <a:pt x="0" y="16483"/>
                    <a:pt x="0" y="15611"/>
                  </a:cubicBezTo>
                  <a:cubicBezTo>
                    <a:pt x="0" y="15611"/>
                    <a:pt x="0" y="15611"/>
                    <a:pt x="0" y="15285"/>
                  </a:cubicBezTo>
                  <a:cubicBezTo>
                    <a:pt x="0" y="15285"/>
                    <a:pt x="0" y="15285"/>
                    <a:pt x="0" y="10167"/>
                  </a:cubicBezTo>
                  <a:cubicBezTo>
                    <a:pt x="0" y="10095"/>
                    <a:pt x="0" y="10022"/>
                    <a:pt x="0" y="9986"/>
                  </a:cubicBezTo>
                  <a:cubicBezTo>
                    <a:pt x="45" y="9768"/>
                    <a:pt x="181" y="9623"/>
                    <a:pt x="317" y="9550"/>
                  </a:cubicBezTo>
                  <a:cubicBezTo>
                    <a:pt x="543" y="9441"/>
                    <a:pt x="815" y="9514"/>
                    <a:pt x="951" y="9587"/>
                  </a:cubicBezTo>
                  <a:cubicBezTo>
                    <a:pt x="1132" y="9623"/>
                    <a:pt x="2445" y="10167"/>
                    <a:pt x="3215" y="10167"/>
                  </a:cubicBezTo>
                  <a:cubicBezTo>
                    <a:pt x="4800" y="10167"/>
                    <a:pt x="6068" y="9042"/>
                    <a:pt x="6068" y="7663"/>
                  </a:cubicBezTo>
                  <a:cubicBezTo>
                    <a:pt x="6068" y="6284"/>
                    <a:pt x="4800" y="5159"/>
                    <a:pt x="3215" y="5159"/>
                  </a:cubicBezTo>
                  <a:cubicBezTo>
                    <a:pt x="2445" y="5159"/>
                    <a:pt x="1132" y="5667"/>
                    <a:pt x="951" y="5739"/>
                  </a:cubicBezTo>
                  <a:cubicBezTo>
                    <a:pt x="725" y="5812"/>
                    <a:pt x="498" y="5848"/>
                    <a:pt x="317" y="5776"/>
                  </a:cubicBezTo>
                  <a:cubicBezTo>
                    <a:pt x="136" y="5703"/>
                    <a:pt x="45" y="5485"/>
                    <a:pt x="0" y="5268"/>
                  </a:cubicBezTo>
                  <a:cubicBezTo>
                    <a:pt x="0" y="5231"/>
                    <a:pt x="0" y="5231"/>
                    <a:pt x="0" y="5231"/>
                  </a:cubicBezTo>
                  <a:cubicBezTo>
                    <a:pt x="0" y="5231"/>
                    <a:pt x="0" y="5231"/>
                    <a:pt x="0" y="5086"/>
                  </a:cubicBezTo>
                  <a:cubicBezTo>
                    <a:pt x="0" y="5086"/>
                    <a:pt x="0" y="5086"/>
                    <a:pt x="0" y="1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ABB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89" name="Freeform: Shape 18"/>
            <p:cNvSpPr/>
            <p:nvPr/>
          </p:nvSpPr>
          <p:spPr>
            <a:xfrm>
              <a:off x="0" y="1050788"/>
              <a:ext cx="2690006" cy="327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347"/>
                  </a:lnTo>
                  <a:cubicBezTo>
                    <a:pt x="21600" y="1222"/>
                    <a:pt x="21600" y="2623"/>
                    <a:pt x="21600" y="4865"/>
                  </a:cubicBezTo>
                  <a:cubicBezTo>
                    <a:pt x="21600" y="4865"/>
                    <a:pt x="21600" y="4865"/>
                    <a:pt x="21600" y="5014"/>
                  </a:cubicBezTo>
                  <a:cubicBezTo>
                    <a:pt x="21600" y="5014"/>
                    <a:pt x="21600" y="5051"/>
                    <a:pt x="21600" y="5051"/>
                  </a:cubicBezTo>
                  <a:cubicBezTo>
                    <a:pt x="21600" y="5313"/>
                    <a:pt x="21463" y="5500"/>
                    <a:pt x="21281" y="5574"/>
                  </a:cubicBezTo>
                  <a:cubicBezTo>
                    <a:pt x="21144" y="5649"/>
                    <a:pt x="20916" y="5649"/>
                    <a:pt x="20643" y="5537"/>
                  </a:cubicBezTo>
                  <a:cubicBezTo>
                    <a:pt x="20506" y="5462"/>
                    <a:pt x="19139" y="4939"/>
                    <a:pt x="18365" y="4939"/>
                  </a:cubicBezTo>
                  <a:cubicBezTo>
                    <a:pt x="16815" y="4939"/>
                    <a:pt x="15539" y="6097"/>
                    <a:pt x="15539" y="7517"/>
                  </a:cubicBezTo>
                  <a:cubicBezTo>
                    <a:pt x="15539" y="8936"/>
                    <a:pt x="16815" y="10094"/>
                    <a:pt x="18365" y="10094"/>
                  </a:cubicBezTo>
                  <a:cubicBezTo>
                    <a:pt x="19139" y="10094"/>
                    <a:pt x="20506" y="9534"/>
                    <a:pt x="20643" y="9497"/>
                  </a:cubicBezTo>
                  <a:cubicBezTo>
                    <a:pt x="20825" y="9422"/>
                    <a:pt x="21053" y="9347"/>
                    <a:pt x="21281" y="9459"/>
                  </a:cubicBezTo>
                  <a:cubicBezTo>
                    <a:pt x="21463" y="9534"/>
                    <a:pt x="21554" y="9683"/>
                    <a:pt x="21600" y="9945"/>
                  </a:cubicBezTo>
                  <a:cubicBezTo>
                    <a:pt x="21600" y="9945"/>
                    <a:pt x="21600" y="10020"/>
                    <a:pt x="21600" y="10094"/>
                  </a:cubicBezTo>
                  <a:cubicBezTo>
                    <a:pt x="21600" y="10094"/>
                    <a:pt x="21600" y="10094"/>
                    <a:pt x="21600" y="15399"/>
                  </a:cubicBezTo>
                  <a:cubicBezTo>
                    <a:pt x="21600" y="15399"/>
                    <a:pt x="21600" y="16594"/>
                    <a:pt x="21600" y="16594"/>
                  </a:cubicBezTo>
                  <a:cubicBezTo>
                    <a:pt x="21600" y="16594"/>
                    <a:pt x="21600" y="16594"/>
                    <a:pt x="14309" y="16594"/>
                  </a:cubicBezTo>
                  <a:cubicBezTo>
                    <a:pt x="14309" y="16594"/>
                    <a:pt x="14309" y="16594"/>
                    <a:pt x="14127" y="16594"/>
                  </a:cubicBezTo>
                  <a:cubicBezTo>
                    <a:pt x="14127" y="16594"/>
                    <a:pt x="14127" y="16594"/>
                    <a:pt x="14081" y="16594"/>
                  </a:cubicBezTo>
                  <a:cubicBezTo>
                    <a:pt x="13215" y="16632"/>
                    <a:pt x="12623" y="17117"/>
                    <a:pt x="12623" y="17715"/>
                  </a:cubicBezTo>
                  <a:cubicBezTo>
                    <a:pt x="12623" y="17902"/>
                    <a:pt x="12668" y="18126"/>
                    <a:pt x="12805" y="18350"/>
                  </a:cubicBezTo>
                  <a:cubicBezTo>
                    <a:pt x="13033" y="18761"/>
                    <a:pt x="13443" y="19545"/>
                    <a:pt x="13443" y="19919"/>
                  </a:cubicBezTo>
                  <a:cubicBezTo>
                    <a:pt x="13443" y="20853"/>
                    <a:pt x="12395" y="21600"/>
                    <a:pt x="11073" y="21600"/>
                  </a:cubicBezTo>
                  <a:cubicBezTo>
                    <a:pt x="9797" y="21600"/>
                    <a:pt x="8749" y="20853"/>
                    <a:pt x="8749" y="19919"/>
                  </a:cubicBezTo>
                  <a:cubicBezTo>
                    <a:pt x="8749" y="19545"/>
                    <a:pt x="9159" y="18761"/>
                    <a:pt x="9387" y="18350"/>
                  </a:cubicBezTo>
                  <a:cubicBezTo>
                    <a:pt x="9524" y="18126"/>
                    <a:pt x="9570" y="17902"/>
                    <a:pt x="9570" y="17715"/>
                  </a:cubicBezTo>
                  <a:cubicBezTo>
                    <a:pt x="9570" y="17453"/>
                    <a:pt x="9478" y="17192"/>
                    <a:pt x="9251" y="17005"/>
                  </a:cubicBezTo>
                  <a:cubicBezTo>
                    <a:pt x="9023" y="16818"/>
                    <a:pt x="8795" y="16706"/>
                    <a:pt x="8476" y="16669"/>
                  </a:cubicBezTo>
                  <a:cubicBezTo>
                    <a:pt x="8294" y="16594"/>
                    <a:pt x="8111" y="16594"/>
                    <a:pt x="7929" y="16594"/>
                  </a:cubicBezTo>
                  <a:cubicBezTo>
                    <a:pt x="7747" y="16594"/>
                    <a:pt x="7565" y="16594"/>
                    <a:pt x="7382" y="16594"/>
                  </a:cubicBezTo>
                  <a:cubicBezTo>
                    <a:pt x="7063" y="16594"/>
                    <a:pt x="6744" y="16594"/>
                    <a:pt x="6425" y="16594"/>
                  </a:cubicBezTo>
                  <a:cubicBezTo>
                    <a:pt x="5970" y="16594"/>
                    <a:pt x="5559" y="16594"/>
                    <a:pt x="5149" y="16594"/>
                  </a:cubicBezTo>
                  <a:cubicBezTo>
                    <a:pt x="4648" y="16594"/>
                    <a:pt x="4192" y="16594"/>
                    <a:pt x="3737" y="16594"/>
                  </a:cubicBezTo>
                  <a:cubicBezTo>
                    <a:pt x="3281" y="16594"/>
                    <a:pt x="2825" y="16594"/>
                    <a:pt x="2324" y="16594"/>
                  </a:cubicBezTo>
                  <a:cubicBezTo>
                    <a:pt x="1959" y="16594"/>
                    <a:pt x="1549" y="16594"/>
                    <a:pt x="1139" y="16594"/>
                  </a:cubicBezTo>
                  <a:cubicBezTo>
                    <a:pt x="866" y="16594"/>
                    <a:pt x="137" y="16594"/>
                    <a:pt x="0" y="16594"/>
                  </a:cubicBezTo>
                  <a:cubicBezTo>
                    <a:pt x="0" y="16221"/>
                    <a:pt x="0" y="15623"/>
                    <a:pt x="0" y="15548"/>
                  </a:cubicBezTo>
                  <a:cubicBezTo>
                    <a:pt x="0" y="15548"/>
                    <a:pt x="0" y="15548"/>
                    <a:pt x="0" y="13232"/>
                  </a:cubicBezTo>
                  <a:cubicBezTo>
                    <a:pt x="0" y="13232"/>
                    <a:pt x="0" y="12021"/>
                    <a:pt x="0" y="11113"/>
                  </a:cubicBezTo>
                  <a:lnTo>
                    <a:pt x="0" y="11058"/>
                  </a:lnTo>
                  <a:lnTo>
                    <a:pt x="454" y="10826"/>
                  </a:lnTo>
                  <a:cubicBezTo>
                    <a:pt x="3760" y="9133"/>
                    <a:pt x="9933" y="5973"/>
                    <a:pt x="21455" y="7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A4ABB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90" name="Прямоугольник"/>
            <p:cNvSpPr/>
            <p:nvPr/>
          </p:nvSpPr>
          <p:spPr>
            <a:xfrm>
              <a:off x="11439" y="0"/>
              <a:ext cx="8328426" cy="2676505"/>
            </a:xfrm>
            <a:prstGeom prst="rect">
              <a:avLst/>
            </a:prstGeom>
            <a:solidFill>
              <a:srgbClr val="A4ABB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807F8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1" name="Прямоугольник"/>
            <p:cNvSpPr/>
            <p:nvPr/>
          </p:nvSpPr>
          <p:spPr>
            <a:xfrm>
              <a:off x="26459" y="89268"/>
              <a:ext cx="8241167" cy="2676505"/>
            </a:xfrm>
            <a:prstGeom prst="rect">
              <a:avLst/>
            </a:prstGeom>
            <a:solidFill>
              <a:srgbClr val="A4AB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807F8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2" name="Аналитика"/>
            <p:cNvSpPr txBox="1"/>
            <p:nvPr/>
          </p:nvSpPr>
          <p:spPr>
            <a:xfrm>
              <a:off x="1393564" y="1689079"/>
              <a:ext cx="5564176" cy="1000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7100" b="0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Аналитика</a:t>
              </a:r>
            </a:p>
          </p:txBody>
        </p:sp>
      </p:grpSp>
      <p:grpSp>
        <p:nvGrpSpPr>
          <p:cNvPr id="900" name="Сгруппировать"/>
          <p:cNvGrpSpPr/>
          <p:nvPr/>
        </p:nvGrpSpPr>
        <p:grpSpPr>
          <a:xfrm>
            <a:off x="5832858" y="471369"/>
            <a:ext cx="11774515" cy="7127090"/>
            <a:chOff x="0" y="0"/>
            <a:chExt cx="11774513" cy="7127088"/>
          </a:xfrm>
        </p:grpSpPr>
        <p:sp>
          <p:nvSpPr>
            <p:cNvPr id="894" name="Треугольник"/>
            <p:cNvSpPr/>
            <p:nvPr/>
          </p:nvSpPr>
          <p:spPr>
            <a:xfrm rot="9966513">
              <a:off x="5312321" y="664896"/>
              <a:ext cx="5845929" cy="584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5" name="Треугольник"/>
            <p:cNvSpPr/>
            <p:nvPr/>
          </p:nvSpPr>
          <p:spPr>
            <a:xfrm rot="5946513">
              <a:off x="425863" y="425863"/>
              <a:ext cx="5845928" cy="5845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6" name="Freeform: Shape 3"/>
            <p:cNvSpPr/>
            <p:nvPr/>
          </p:nvSpPr>
          <p:spPr>
            <a:xfrm>
              <a:off x="234930" y="1615907"/>
              <a:ext cx="10921087" cy="416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8" extrusionOk="0">
                  <a:moveTo>
                    <a:pt x="5696" y="10057"/>
                  </a:moveTo>
                  <a:lnTo>
                    <a:pt x="5823" y="10059"/>
                  </a:lnTo>
                  <a:lnTo>
                    <a:pt x="5741" y="10058"/>
                  </a:lnTo>
                  <a:close/>
                  <a:moveTo>
                    <a:pt x="5425" y="10053"/>
                  </a:moveTo>
                  <a:lnTo>
                    <a:pt x="5602" y="10055"/>
                  </a:lnTo>
                  <a:lnTo>
                    <a:pt x="5531" y="10054"/>
                  </a:lnTo>
                  <a:close/>
                  <a:moveTo>
                    <a:pt x="4649" y="10052"/>
                  </a:moveTo>
                  <a:lnTo>
                    <a:pt x="4577" y="10053"/>
                  </a:lnTo>
                  <a:lnTo>
                    <a:pt x="4441" y="10062"/>
                  </a:lnTo>
                  <a:close/>
                  <a:moveTo>
                    <a:pt x="5247" y="10051"/>
                  </a:moveTo>
                  <a:lnTo>
                    <a:pt x="5323" y="10051"/>
                  </a:lnTo>
                  <a:lnTo>
                    <a:pt x="5284" y="10051"/>
                  </a:lnTo>
                  <a:close/>
                  <a:moveTo>
                    <a:pt x="4781" y="10049"/>
                  </a:moveTo>
                  <a:lnTo>
                    <a:pt x="4718" y="10051"/>
                  </a:lnTo>
                  <a:lnTo>
                    <a:pt x="4883" y="10050"/>
                  </a:lnTo>
                  <a:close/>
                  <a:moveTo>
                    <a:pt x="10650" y="0"/>
                  </a:moveTo>
                  <a:cubicBezTo>
                    <a:pt x="10849" y="0"/>
                    <a:pt x="11048" y="144"/>
                    <a:pt x="11225" y="433"/>
                  </a:cubicBezTo>
                  <a:cubicBezTo>
                    <a:pt x="13616" y="4326"/>
                    <a:pt x="15408" y="7246"/>
                    <a:pt x="16753" y="9436"/>
                  </a:cubicBezTo>
                  <a:lnTo>
                    <a:pt x="17119" y="10033"/>
                  </a:lnTo>
                  <a:lnTo>
                    <a:pt x="17119" y="10033"/>
                  </a:lnTo>
                  <a:lnTo>
                    <a:pt x="17236" y="10223"/>
                  </a:lnTo>
                  <a:cubicBezTo>
                    <a:pt x="17699" y="10977"/>
                    <a:pt x="18102" y="11633"/>
                    <a:pt x="18452" y="12203"/>
                  </a:cubicBezTo>
                  <a:lnTo>
                    <a:pt x="18739" y="12672"/>
                  </a:lnTo>
                  <a:lnTo>
                    <a:pt x="18785" y="12746"/>
                  </a:lnTo>
                  <a:cubicBezTo>
                    <a:pt x="20786" y="16005"/>
                    <a:pt x="20786" y="16005"/>
                    <a:pt x="20786" y="16005"/>
                  </a:cubicBezTo>
                  <a:cubicBezTo>
                    <a:pt x="21295" y="16842"/>
                    <a:pt x="21450" y="18572"/>
                    <a:pt x="21129" y="19870"/>
                  </a:cubicBezTo>
                  <a:cubicBezTo>
                    <a:pt x="20930" y="20735"/>
                    <a:pt x="20576" y="21196"/>
                    <a:pt x="20211" y="21196"/>
                  </a:cubicBezTo>
                  <a:cubicBezTo>
                    <a:pt x="20023" y="21196"/>
                    <a:pt x="19823" y="21081"/>
                    <a:pt x="19646" y="20793"/>
                  </a:cubicBezTo>
                  <a:cubicBezTo>
                    <a:pt x="19365" y="20335"/>
                    <a:pt x="19093" y="19891"/>
                    <a:pt x="18829" y="19462"/>
                  </a:cubicBezTo>
                  <a:lnTo>
                    <a:pt x="18739" y="19316"/>
                  </a:lnTo>
                  <a:lnTo>
                    <a:pt x="18063" y="18214"/>
                  </a:lnTo>
                  <a:cubicBezTo>
                    <a:pt x="16086" y="14995"/>
                    <a:pt x="14636" y="12634"/>
                    <a:pt x="13573" y="10903"/>
                  </a:cubicBezTo>
                  <a:lnTo>
                    <a:pt x="13462" y="10721"/>
                  </a:lnTo>
                  <a:lnTo>
                    <a:pt x="13462" y="10721"/>
                  </a:lnTo>
                  <a:lnTo>
                    <a:pt x="13193" y="10283"/>
                  </a:lnTo>
                  <a:cubicBezTo>
                    <a:pt x="10650" y="6143"/>
                    <a:pt x="10650" y="6143"/>
                    <a:pt x="10650" y="6143"/>
                  </a:cubicBezTo>
                  <a:cubicBezTo>
                    <a:pt x="9807" y="7516"/>
                    <a:pt x="9042" y="8761"/>
                    <a:pt x="8350" y="9889"/>
                  </a:cubicBezTo>
                  <a:lnTo>
                    <a:pt x="7716" y="10921"/>
                  </a:lnTo>
                  <a:lnTo>
                    <a:pt x="7716" y="10883"/>
                  </a:lnTo>
                  <a:cubicBezTo>
                    <a:pt x="7716" y="10062"/>
                    <a:pt x="7716" y="10062"/>
                    <a:pt x="7716" y="10062"/>
                  </a:cubicBezTo>
                  <a:lnTo>
                    <a:pt x="7716" y="10062"/>
                  </a:lnTo>
                  <a:lnTo>
                    <a:pt x="7716" y="10074"/>
                  </a:lnTo>
                  <a:cubicBezTo>
                    <a:pt x="7716" y="10113"/>
                    <a:pt x="7716" y="10267"/>
                    <a:pt x="7716" y="10883"/>
                  </a:cubicBezTo>
                  <a:lnTo>
                    <a:pt x="7716" y="10921"/>
                  </a:lnTo>
                  <a:lnTo>
                    <a:pt x="7681" y="10978"/>
                  </a:lnTo>
                  <a:cubicBezTo>
                    <a:pt x="4882" y="15535"/>
                    <a:pt x="3383" y="17976"/>
                    <a:pt x="2580" y="19284"/>
                  </a:cubicBezTo>
                  <a:lnTo>
                    <a:pt x="2470" y="19463"/>
                  </a:lnTo>
                  <a:lnTo>
                    <a:pt x="2407" y="19566"/>
                  </a:lnTo>
                  <a:cubicBezTo>
                    <a:pt x="1654" y="20793"/>
                    <a:pt x="1654" y="20793"/>
                    <a:pt x="1654" y="20793"/>
                  </a:cubicBezTo>
                  <a:cubicBezTo>
                    <a:pt x="1145" y="21600"/>
                    <a:pt x="481" y="21196"/>
                    <a:pt x="160" y="19870"/>
                  </a:cubicBezTo>
                  <a:cubicBezTo>
                    <a:pt x="-150" y="18572"/>
                    <a:pt x="5" y="16842"/>
                    <a:pt x="503" y="16005"/>
                  </a:cubicBezTo>
                  <a:cubicBezTo>
                    <a:pt x="1101" y="15032"/>
                    <a:pt x="1662" y="14120"/>
                    <a:pt x="2188" y="13264"/>
                  </a:cubicBezTo>
                  <a:lnTo>
                    <a:pt x="2470" y="12805"/>
                  </a:lnTo>
                  <a:lnTo>
                    <a:pt x="2950" y="12023"/>
                  </a:lnTo>
                  <a:cubicBezTo>
                    <a:pt x="3196" y="11624"/>
                    <a:pt x="3433" y="11238"/>
                    <a:pt x="3662" y="10865"/>
                  </a:cubicBezTo>
                  <a:lnTo>
                    <a:pt x="4156" y="10062"/>
                  </a:lnTo>
                  <a:lnTo>
                    <a:pt x="4156" y="10062"/>
                  </a:lnTo>
                  <a:lnTo>
                    <a:pt x="4325" y="9787"/>
                  </a:lnTo>
                  <a:cubicBezTo>
                    <a:pt x="10075" y="433"/>
                    <a:pt x="10075" y="433"/>
                    <a:pt x="10075" y="433"/>
                  </a:cubicBezTo>
                  <a:cubicBezTo>
                    <a:pt x="10252" y="144"/>
                    <a:pt x="10451" y="0"/>
                    <a:pt x="10650" y="0"/>
                  </a:cubicBezTo>
                  <a:close/>
                </a:path>
              </a:pathLst>
            </a:custGeom>
            <a:solidFill>
              <a:srgbClr val="808080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897" name="стратегия"/>
            <p:cNvSpPr txBox="1"/>
            <p:nvPr/>
          </p:nvSpPr>
          <p:spPr>
            <a:xfrm>
              <a:off x="3020268" y="353197"/>
              <a:ext cx="5241738" cy="1055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7460" b="0"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стратегия</a:t>
              </a:r>
            </a:p>
          </p:txBody>
        </p:sp>
        <p:sp>
          <p:nvSpPr>
            <p:cNvPr id="898" name="Прямоугольник"/>
            <p:cNvSpPr/>
            <p:nvPr/>
          </p:nvSpPr>
          <p:spPr>
            <a:xfrm rot="19980000">
              <a:off x="2324496" y="3377654"/>
              <a:ext cx="1167834" cy="547812"/>
            </a:xfrm>
            <a:prstGeom prst="rect">
              <a:avLst/>
            </a:prstGeom>
            <a:solidFill>
              <a:srgbClr val="807F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9" name="Прямоугольник"/>
            <p:cNvSpPr/>
            <p:nvPr/>
          </p:nvSpPr>
          <p:spPr>
            <a:xfrm rot="19740000">
              <a:off x="3545204" y="3289638"/>
              <a:ext cx="803753" cy="547813"/>
            </a:xfrm>
            <a:prstGeom prst="rect">
              <a:avLst/>
            </a:prstGeom>
            <a:solidFill>
              <a:srgbClr val="807F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" grpId="0" animBg="1" advAuto="0"/>
      <p:bldP spid="871" grpId="0" animBg="1" advAuto="0"/>
      <p:bldP spid="884" grpId="0" animBg="1" advAuto="0"/>
      <p:bldP spid="893" grpId="0" animBg="1" advAuto="0"/>
      <p:bldP spid="900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Rectangle 22"/>
          <p:cNvSpPr/>
          <p:nvPr/>
        </p:nvSpPr>
        <p:spPr>
          <a:xfrm>
            <a:off x="-558275" y="11696326"/>
            <a:ext cx="25500550" cy="218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" y="147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830"/>
                </a:lnTo>
                <a:lnTo>
                  <a:pt x="42" y="14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903" name="Picture Placeholder 1" descr="Picture Placeholder 1"/>
          <p:cNvPicPr>
            <a:picLocks noChangeAspect="1"/>
          </p:cNvPicPr>
          <p:nvPr/>
        </p:nvPicPr>
        <p:blipFill>
          <a:blip r:embed="rId2"/>
          <a:srcRect l="18713" t="5192" r="20481" b="19850"/>
          <a:stretch>
            <a:fillRect/>
          </a:stretch>
        </p:blipFill>
        <p:spPr>
          <a:xfrm>
            <a:off x="-418456" y="-8879"/>
            <a:ext cx="7076856" cy="13087104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Rectangle 22"/>
          <p:cNvSpPr/>
          <p:nvPr/>
        </p:nvSpPr>
        <p:spPr>
          <a:xfrm>
            <a:off x="-999858" y="10261863"/>
            <a:ext cx="25742220" cy="218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6" y="147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012"/>
                </a:lnTo>
                <a:lnTo>
                  <a:pt x="2566" y="14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5" name="Rectangle 22"/>
          <p:cNvSpPr/>
          <p:nvPr/>
        </p:nvSpPr>
        <p:spPr>
          <a:xfrm>
            <a:off x="17259" y="10836064"/>
            <a:ext cx="24893130" cy="2073840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6" name="Олег  Юненко"/>
          <p:cNvSpPr txBox="1"/>
          <p:nvPr/>
        </p:nvSpPr>
        <p:spPr>
          <a:xfrm>
            <a:off x="750048" y="10541834"/>
            <a:ext cx="433743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5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Олег  Юненко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08" name="+7-928-270-66-25"/>
          <p:cNvSpPr txBox="1"/>
          <p:nvPr/>
        </p:nvSpPr>
        <p:spPr>
          <a:xfrm>
            <a:off x="750048" y="11858986"/>
            <a:ext cx="514908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5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+7-928-270-66-25</a:t>
            </a:r>
          </a:p>
        </p:txBody>
      </p:sp>
      <p:pic>
        <p:nvPicPr>
          <p:cNvPr id="909" name="code.gif" descr="cod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5497" y="2633808"/>
            <a:ext cx="5542314" cy="5542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0" name="Сгруппировать"/>
          <p:cNvGrpSpPr/>
          <p:nvPr/>
        </p:nvGrpSpPr>
        <p:grpSpPr>
          <a:xfrm>
            <a:off x="9526904" y="2007608"/>
            <a:ext cx="6359456" cy="6359456"/>
            <a:chOff x="-50800" y="-50800"/>
            <a:chExt cx="6359455" cy="6359455"/>
          </a:xfrm>
        </p:grpSpPr>
        <p:grpSp>
          <p:nvGrpSpPr>
            <p:cNvPr id="912" name="Кружок"/>
            <p:cNvGrpSpPr/>
            <p:nvPr/>
          </p:nvGrpSpPr>
          <p:grpSpPr>
            <a:xfrm>
              <a:off x="-50801" y="-50801"/>
              <a:ext cx="6359457" cy="6359457"/>
              <a:chOff x="0" y="0"/>
              <a:chExt cx="6359455" cy="6359455"/>
            </a:xfrm>
          </p:grpSpPr>
          <p:sp>
            <p:nvSpPr>
              <p:cNvPr id="911" name="Кружок"/>
              <p:cNvSpPr/>
              <p:nvPr/>
            </p:nvSpPr>
            <p:spPr>
              <a:xfrm>
                <a:off x="50800" y="50800"/>
                <a:ext cx="6257856" cy="62578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114815">
                  <a:defRPr sz="2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10" name="Кружок Кружок" descr="Кружок Кружок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6359457" cy="6359457"/>
              </a:xfrm>
              <a:prstGeom prst="rect">
                <a:avLst/>
              </a:prstGeom>
              <a:effectLst/>
            </p:spPr>
          </p:pic>
        </p:grpSp>
        <p:sp>
          <p:nvSpPr>
            <p:cNvPr id="913" name="business"/>
            <p:cNvSpPr txBox="1"/>
            <p:nvPr/>
          </p:nvSpPr>
          <p:spPr>
            <a:xfrm>
              <a:off x="175802" y="2412269"/>
              <a:ext cx="5302364" cy="1155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6285" tIns="36285" rIns="36285" bIns="36285" numCol="1" anchor="ctr">
              <a:noAutofit/>
            </a:bodyPr>
            <a:lstStyle>
              <a:lvl1pPr defTabSz="6114815">
                <a:defRPr sz="8500" b="0"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business</a:t>
              </a:r>
            </a:p>
          </p:txBody>
        </p:sp>
        <p:grpSp>
          <p:nvGrpSpPr>
            <p:cNvPr id="916" name="Сквиркл"/>
            <p:cNvGrpSpPr/>
            <p:nvPr/>
          </p:nvGrpSpPr>
          <p:grpSpPr>
            <a:xfrm rot="21180000">
              <a:off x="1593944" y="3188642"/>
              <a:ext cx="4472090" cy="994552"/>
              <a:chOff x="0" y="0"/>
              <a:chExt cx="4472088" cy="994551"/>
            </a:xfrm>
          </p:grpSpPr>
          <p:sp>
            <p:nvSpPr>
              <p:cNvPr id="915" name="Сквиркл"/>
              <p:cNvSpPr/>
              <p:nvPr/>
            </p:nvSpPr>
            <p:spPr>
              <a:xfrm>
                <a:off x="50800" y="50800"/>
                <a:ext cx="4370489" cy="892952"/>
              </a:xfrm>
              <a:prstGeom prst="roundRect">
                <a:avLst>
                  <a:gd name="adj" fmla="val 9066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114815">
                  <a:defRPr sz="2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14" name="Сквиркл Сквиркл" descr="Сквиркл Сквиркл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472089" cy="994552"/>
              </a:xfrm>
              <a:prstGeom prst="rect">
                <a:avLst/>
              </a:prstGeom>
              <a:effectLst/>
            </p:spPr>
          </p:pic>
        </p:grpSp>
        <p:sp>
          <p:nvSpPr>
            <p:cNvPr id="917" name="Квартирник"/>
            <p:cNvSpPr txBox="1"/>
            <p:nvPr/>
          </p:nvSpPr>
          <p:spPr>
            <a:xfrm rot="21180000">
              <a:off x="1845393" y="3114176"/>
              <a:ext cx="3969191" cy="1152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6285" tIns="36285" rIns="36285" bIns="36285" numCol="1" anchor="ctr">
              <a:noAutofit/>
            </a:bodyPr>
            <a:lstStyle>
              <a:lvl1pPr defTabSz="6114815">
                <a:defRPr sz="5900" b="0">
                  <a:latin typeface="OlgaCTT"/>
                  <a:ea typeface="OlgaCTT"/>
                  <a:cs typeface="OlgaCTT"/>
                  <a:sym typeface="OlgaCTT"/>
                </a:defRPr>
              </a:lvl1pPr>
            </a:lstStyle>
            <a:p>
              <a:r>
                <a:t>Квартирник</a:t>
              </a:r>
            </a:p>
          </p:txBody>
        </p:sp>
        <p:pic>
          <p:nvPicPr>
            <p:cNvPr id="918" name="лого черныйч монохром.png" descr="лого черныйч монохром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699" y="258795"/>
              <a:ext cx="2199132" cy="2392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9" name="Полезно. Уютно. Весело…"/>
            <p:cNvSpPr txBox="1"/>
            <p:nvPr/>
          </p:nvSpPr>
          <p:spPr>
            <a:xfrm>
              <a:off x="880547" y="4640282"/>
              <a:ext cx="4496761" cy="318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6285" tIns="36285" rIns="36285" bIns="36285" numCol="1" anchor="ctr">
              <a:noAutofit/>
            </a:bodyPr>
            <a:lstStyle>
              <a:lvl1pPr defTabSz="6114815">
                <a:defRPr sz="2400" b="0">
                  <a:latin typeface="Code Pro Bold"/>
                  <a:ea typeface="Code Pro Bold"/>
                  <a:cs typeface="Code Pro Bold"/>
                  <a:sym typeface="Code Pro Bold"/>
                </a:defRPr>
              </a:lvl1pPr>
            </a:lstStyle>
            <a:p>
              <a:r>
                <a:t>Полезно. Уютно. Весело…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CF4EC-E605-E046-866E-A590D63BD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52" y="9010569"/>
            <a:ext cx="4383284" cy="43832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РЕМЕСЛО ИЛИ БИЗНЕС?"/>
          <p:cNvSpPr txBox="1"/>
          <p:nvPr/>
        </p:nvSpPr>
        <p:spPr>
          <a:xfrm>
            <a:off x="3658107" y="6076950"/>
            <a:ext cx="17067785" cy="156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1500" b="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РЕМЕСЛО ИЛИ БИЗНЕС?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Сгруппировать"/>
          <p:cNvGrpSpPr/>
          <p:nvPr/>
        </p:nvGrpSpPr>
        <p:grpSpPr>
          <a:xfrm>
            <a:off x="13236369" y="5740399"/>
            <a:ext cx="10655367" cy="4112950"/>
            <a:chOff x="51193" y="0"/>
            <a:chExt cx="10655366" cy="4112948"/>
          </a:xfrm>
        </p:grpSpPr>
        <p:sp>
          <p:nvSpPr>
            <p:cNvPr id="189" name="показатели работы"/>
            <p:cNvSpPr txBox="1"/>
            <p:nvPr/>
          </p:nvSpPr>
          <p:spPr>
            <a:xfrm>
              <a:off x="3343442" y="0"/>
              <a:ext cx="7363118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показатели работы</a:t>
              </a:r>
            </a:p>
          </p:txBody>
        </p:sp>
        <p:sp>
          <p:nvSpPr>
            <p:cNvPr id="190" name="Линия"/>
            <p:cNvSpPr/>
            <p:nvPr/>
          </p:nvSpPr>
          <p:spPr>
            <a:xfrm flipV="1">
              <a:off x="51193" y="882642"/>
              <a:ext cx="2929892" cy="3230307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92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3" name="что болит?"/>
          <p:cNvSpPr txBox="1"/>
          <p:nvPr/>
        </p:nvSpPr>
        <p:spPr>
          <a:xfrm>
            <a:off x="920960" y="536917"/>
            <a:ext cx="5609845" cy="210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что болит?</a:t>
            </a:r>
          </a:p>
        </p:txBody>
      </p:sp>
      <p:sp>
        <p:nvSpPr>
          <p:cNvPr id="194" name="Shape 2317"/>
          <p:cNvSpPr/>
          <p:nvPr/>
        </p:nvSpPr>
        <p:spPr>
          <a:xfrm>
            <a:off x="10641865" y="8494608"/>
            <a:ext cx="4514128" cy="517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8" h="21458" extrusionOk="0">
                <a:moveTo>
                  <a:pt x="7693" y="21458"/>
                </a:moveTo>
                <a:cubicBezTo>
                  <a:pt x="7546" y="21254"/>
                  <a:pt x="7013" y="20676"/>
                  <a:pt x="6835" y="20214"/>
                </a:cubicBezTo>
                <a:cubicBezTo>
                  <a:pt x="6610" y="19820"/>
                  <a:pt x="6835" y="19038"/>
                  <a:pt x="6649" y="18671"/>
                </a:cubicBezTo>
                <a:cubicBezTo>
                  <a:pt x="6463" y="18298"/>
                  <a:pt x="6169" y="18026"/>
                  <a:pt x="5713" y="17978"/>
                </a:cubicBezTo>
                <a:cubicBezTo>
                  <a:pt x="5257" y="17930"/>
                  <a:pt x="4444" y="18372"/>
                  <a:pt x="3926" y="18372"/>
                </a:cubicBezTo>
                <a:cubicBezTo>
                  <a:pt x="3400" y="18372"/>
                  <a:pt x="2951" y="18175"/>
                  <a:pt x="2580" y="17978"/>
                </a:cubicBezTo>
                <a:cubicBezTo>
                  <a:pt x="2208" y="17781"/>
                  <a:pt x="2131" y="17686"/>
                  <a:pt x="1984" y="17360"/>
                </a:cubicBezTo>
                <a:cubicBezTo>
                  <a:pt x="1829" y="17027"/>
                  <a:pt x="1798" y="16537"/>
                  <a:pt x="1868" y="16272"/>
                </a:cubicBezTo>
                <a:cubicBezTo>
                  <a:pt x="1945" y="16014"/>
                  <a:pt x="2054" y="15749"/>
                  <a:pt x="2131" y="15620"/>
                </a:cubicBezTo>
                <a:cubicBezTo>
                  <a:pt x="2146" y="15436"/>
                  <a:pt x="2131" y="15321"/>
                  <a:pt x="1984" y="15191"/>
                </a:cubicBezTo>
                <a:cubicBezTo>
                  <a:pt x="1829" y="15062"/>
                  <a:pt x="1357" y="15021"/>
                  <a:pt x="1234" y="14831"/>
                </a:cubicBezTo>
                <a:cubicBezTo>
                  <a:pt x="1110" y="14641"/>
                  <a:pt x="1009" y="14532"/>
                  <a:pt x="1195" y="14240"/>
                </a:cubicBezTo>
                <a:cubicBezTo>
                  <a:pt x="1381" y="13941"/>
                  <a:pt x="1690" y="14165"/>
                  <a:pt x="1682" y="14043"/>
                </a:cubicBezTo>
                <a:cubicBezTo>
                  <a:pt x="1675" y="13920"/>
                  <a:pt x="1048" y="13880"/>
                  <a:pt x="1125" y="13519"/>
                </a:cubicBezTo>
                <a:cubicBezTo>
                  <a:pt x="1195" y="13159"/>
                  <a:pt x="1458" y="13186"/>
                  <a:pt x="1458" y="12989"/>
                </a:cubicBezTo>
                <a:cubicBezTo>
                  <a:pt x="1458" y="12792"/>
                  <a:pt x="1458" y="12595"/>
                  <a:pt x="1234" y="12466"/>
                </a:cubicBezTo>
                <a:cubicBezTo>
                  <a:pt x="1048" y="12357"/>
                  <a:pt x="491" y="12534"/>
                  <a:pt x="313" y="12337"/>
                </a:cubicBezTo>
                <a:cubicBezTo>
                  <a:pt x="11" y="12208"/>
                  <a:pt x="-128" y="11793"/>
                  <a:pt x="151" y="11283"/>
                </a:cubicBezTo>
                <a:cubicBezTo>
                  <a:pt x="429" y="10780"/>
                  <a:pt x="1682" y="9795"/>
                  <a:pt x="1984" y="9285"/>
                </a:cubicBezTo>
                <a:cubicBezTo>
                  <a:pt x="2309" y="8762"/>
                  <a:pt x="1992" y="8537"/>
                  <a:pt x="1945" y="8218"/>
                </a:cubicBezTo>
                <a:cubicBezTo>
                  <a:pt x="1899" y="7899"/>
                  <a:pt x="1729" y="7627"/>
                  <a:pt x="1682" y="7348"/>
                </a:cubicBezTo>
                <a:cubicBezTo>
                  <a:pt x="1605" y="7083"/>
                  <a:pt x="1605" y="6757"/>
                  <a:pt x="1682" y="6560"/>
                </a:cubicBezTo>
                <a:cubicBezTo>
                  <a:pt x="1760" y="6362"/>
                  <a:pt x="1760" y="6233"/>
                  <a:pt x="1984" y="5642"/>
                </a:cubicBezTo>
                <a:cubicBezTo>
                  <a:pt x="2208" y="5051"/>
                  <a:pt x="2611" y="4099"/>
                  <a:pt x="3353" y="3270"/>
                </a:cubicBezTo>
                <a:cubicBezTo>
                  <a:pt x="4104" y="2441"/>
                  <a:pt x="5465" y="1272"/>
                  <a:pt x="6959" y="742"/>
                </a:cubicBezTo>
                <a:cubicBezTo>
                  <a:pt x="8452" y="218"/>
                  <a:pt x="10525" y="-142"/>
                  <a:pt x="12389" y="55"/>
                </a:cubicBezTo>
                <a:cubicBezTo>
                  <a:pt x="14254" y="252"/>
                  <a:pt x="16320" y="850"/>
                  <a:pt x="17813" y="1836"/>
                </a:cubicBezTo>
                <a:cubicBezTo>
                  <a:pt x="19306" y="2821"/>
                  <a:pt x="20428" y="4330"/>
                  <a:pt x="20946" y="5771"/>
                </a:cubicBezTo>
                <a:cubicBezTo>
                  <a:pt x="21472" y="7219"/>
                  <a:pt x="21325" y="9183"/>
                  <a:pt x="20946" y="10495"/>
                </a:cubicBezTo>
                <a:cubicBezTo>
                  <a:pt x="20575" y="11813"/>
                  <a:pt x="19491" y="12765"/>
                  <a:pt x="18671" y="13547"/>
                </a:cubicBezTo>
                <a:cubicBezTo>
                  <a:pt x="17851" y="14335"/>
                  <a:pt x="16536" y="14750"/>
                  <a:pt x="16018" y="15225"/>
                </a:cubicBezTo>
                <a:cubicBezTo>
                  <a:pt x="15507" y="15701"/>
                  <a:pt x="15422" y="15878"/>
                  <a:pt x="15569" y="16401"/>
                </a:cubicBezTo>
                <a:cubicBezTo>
                  <a:pt x="15685" y="17061"/>
                  <a:pt x="16351" y="18338"/>
                  <a:pt x="16730" y="19195"/>
                </a:cubicBezTo>
                <a:cubicBezTo>
                  <a:pt x="17078" y="20024"/>
                  <a:pt x="17488" y="20914"/>
                  <a:pt x="17681" y="2137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 b="0">
                <a:solidFill>
                  <a:srgbClr val="7D7D7D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/>
          </a:p>
        </p:txBody>
      </p:sp>
      <p:grpSp>
        <p:nvGrpSpPr>
          <p:cNvPr id="197" name="Сгруппировать"/>
          <p:cNvGrpSpPr/>
          <p:nvPr/>
        </p:nvGrpSpPr>
        <p:grpSpPr>
          <a:xfrm>
            <a:off x="881622" y="6079396"/>
            <a:ext cx="11913830" cy="3508308"/>
            <a:chOff x="0" y="0"/>
            <a:chExt cx="11913829" cy="3508306"/>
          </a:xfrm>
        </p:grpSpPr>
        <p:sp>
          <p:nvSpPr>
            <p:cNvPr id="195" name="идеи без рук"/>
            <p:cNvSpPr txBox="1"/>
            <p:nvPr/>
          </p:nvSpPr>
          <p:spPr>
            <a:xfrm>
              <a:off x="0" y="0"/>
              <a:ext cx="4853814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идеи без рук</a:t>
              </a:r>
            </a:p>
          </p:txBody>
        </p:sp>
        <p:sp>
          <p:nvSpPr>
            <p:cNvPr id="196" name="Линия"/>
            <p:cNvSpPr/>
            <p:nvPr/>
          </p:nvSpPr>
          <p:spPr>
            <a:xfrm flipH="1" flipV="1">
              <a:off x="5068965" y="708403"/>
              <a:ext cx="6844865" cy="279990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0" name="Сгруппировать"/>
          <p:cNvGrpSpPr/>
          <p:nvPr/>
        </p:nvGrpSpPr>
        <p:grpSpPr>
          <a:xfrm>
            <a:off x="920960" y="7721671"/>
            <a:ext cx="11998139" cy="2235201"/>
            <a:chOff x="0" y="0"/>
            <a:chExt cx="11998137" cy="2235200"/>
          </a:xfrm>
        </p:grpSpPr>
        <p:sp>
          <p:nvSpPr>
            <p:cNvPr id="198" name="самодисциплина"/>
            <p:cNvSpPr txBox="1"/>
            <p:nvPr/>
          </p:nvSpPr>
          <p:spPr>
            <a:xfrm>
              <a:off x="0" y="0"/>
              <a:ext cx="6506261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самодисциплина</a:t>
              </a:r>
            </a:p>
          </p:txBody>
        </p:sp>
        <p:sp>
          <p:nvSpPr>
            <p:cNvPr id="199" name="Линия"/>
            <p:cNvSpPr/>
            <p:nvPr/>
          </p:nvSpPr>
          <p:spPr>
            <a:xfrm flipH="1" flipV="1">
              <a:off x="6670472" y="657981"/>
              <a:ext cx="5327666" cy="134524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3" name="Сгруппировать"/>
          <p:cNvGrpSpPr/>
          <p:nvPr/>
        </p:nvGrpSpPr>
        <p:grpSpPr>
          <a:xfrm>
            <a:off x="2218944" y="9235550"/>
            <a:ext cx="10824836" cy="1168401"/>
            <a:chOff x="0" y="0"/>
            <a:chExt cx="10824835" cy="1168400"/>
          </a:xfrm>
        </p:grpSpPr>
        <p:sp>
          <p:nvSpPr>
            <p:cNvPr id="201" name="бешеные налоги"/>
            <p:cNvSpPr txBox="1"/>
            <p:nvPr/>
          </p:nvSpPr>
          <p:spPr>
            <a:xfrm>
              <a:off x="0" y="-1"/>
              <a:ext cx="6353099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бешеные налоги</a:t>
              </a:r>
            </a:p>
          </p:txBody>
        </p:sp>
        <p:sp>
          <p:nvSpPr>
            <p:cNvPr id="202" name="Линия"/>
            <p:cNvSpPr/>
            <p:nvPr/>
          </p:nvSpPr>
          <p:spPr>
            <a:xfrm flipH="1" flipV="1">
              <a:off x="6619539" y="634999"/>
              <a:ext cx="4205297" cy="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6" name="Сгруппировать"/>
          <p:cNvGrpSpPr/>
          <p:nvPr/>
        </p:nvGrpSpPr>
        <p:grpSpPr>
          <a:xfrm>
            <a:off x="692068" y="10015922"/>
            <a:ext cx="12480960" cy="2949182"/>
            <a:chOff x="0" y="18370"/>
            <a:chExt cx="12480958" cy="2949181"/>
          </a:xfrm>
        </p:grpSpPr>
        <p:sp>
          <p:nvSpPr>
            <p:cNvPr id="204" name="достигли потолка"/>
            <p:cNvSpPr txBox="1"/>
            <p:nvPr/>
          </p:nvSpPr>
          <p:spPr>
            <a:xfrm>
              <a:off x="0" y="732351"/>
              <a:ext cx="6735153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достигли</a:t>
              </a:r>
              <a:r>
                <a:rPr dirty="0"/>
                <a:t> </a:t>
              </a:r>
              <a:r>
                <a:rPr dirty="0" err="1"/>
                <a:t>потолка</a:t>
              </a:r>
              <a:endParaRPr dirty="0"/>
            </a:p>
          </p:txBody>
        </p:sp>
        <p:sp>
          <p:nvSpPr>
            <p:cNvPr id="205" name="Линия"/>
            <p:cNvSpPr/>
            <p:nvPr/>
          </p:nvSpPr>
          <p:spPr>
            <a:xfrm flipH="1">
              <a:off x="7024321" y="18370"/>
              <a:ext cx="5456638" cy="135548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9" name="Сгруппировать"/>
          <p:cNvGrpSpPr/>
          <p:nvPr/>
        </p:nvGrpSpPr>
        <p:grpSpPr>
          <a:xfrm>
            <a:off x="2665857" y="10167179"/>
            <a:ext cx="10644963" cy="4088720"/>
            <a:chOff x="0" y="42627"/>
            <a:chExt cx="10644960" cy="4088719"/>
          </a:xfrm>
        </p:grpSpPr>
        <p:sp>
          <p:nvSpPr>
            <p:cNvPr id="207" name="недостаток денег"/>
            <p:cNvSpPr txBox="1"/>
            <p:nvPr/>
          </p:nvSpPr>
          <p:spPr>
            <a:xfrm>
              <a:off x="0" y="1896147"/>
              <a:ext cx="6657721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недостаток</a:t>
              </a:r>
              <a:r>
                <a:rPr dirty="0"/>
                <a:t> </a:t>
              </a:r>
              <a:r>
                <a:rPr dirty="0" err="1"/>
                <a:t>денег</a:t>
              </a:r>
              <a:endParaRPr dirty="0"/>
            </a:p>
          </p:txBody>
        </p:sp>
        <p:sp>
          <p:nvSpPr>
            <p:cNvPr id="208" name="Линия"/>
            <p:cNvSpPr/>
            <p:nvPr/>
          </p:nvSpPr>
          <p:spPr>
            <a:xfrm flipH="1">
              <a:off x="6960707" y="42627"/>
              <a:ext cx="3684254" cy="2486493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12" name="Сгруппировать"/>
          <p:cNvGrpSpPr/>
          <p:nvPr/>
        </p:nvGrpSpPr>
        <p:grpSpPr>
          <a:xfrm>
            <a:off x="1561530" y="4529997"/>
            <a:ext cx="11887626" cy="5665692"/>
            <a:chOff x="0" y="0"/>
            <a:chExt cx="11887625" cy="5665691"/>
          </a:xfrm>
        </p:grpSpPr>
        <p:sp>
          <p:nvSpPr>
            <p:cNvPr id="210" name="у меня есть семья!"/>
            <p:cNvSpPr txBox="1"/>
            <p:nvPr/>
          </p:nvSpPr>
          <p:spPr>
            <a:xfrm>
              <a:off x="0" y="-1"/>
              <a:ext cx="6932562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у меня есть семья!</a:t>
              </a:r>
            </a:p>
          </p:txBody>
        </p:sp>
        <p:sp>
          <p:nvSpPr>
            <p:cNvPr id="211" name="Линия"/>
            <p:cNvSpPr/>
            <p:nvPr/>
          </p:nvSpPr>
          <p:spPr>
            <a:xfrm flipH="1" flipV="1">
              <a:off x="7315521" y="737298"/>
              <a:ext cx="4572105" cy="492839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15" name="Сгруппировать"/>
          <p:cNvGrpSpPr/>
          <p:nvPr/>
        </p:nvGrpSpPr>
        <p:grpSpPr>
          <a:xfrm>
            <a:off x="457557" y="2028052"/>
            <a:ext cx="15558987" cy="8285076"/>
            <a:chOff x="-641083" y="-469830"/>
            <a:chExt cx="15558986" cy="8285075"/>
          </a:xfrm>
        </p:grpSpPr>
        <p:sp>
          <p:nvSpPr>
            <p:cNvPr id="213" name="никто не хочет брать на себя инициативу"/>
            <p:cNvSpPr txBox="1"/>
            <p:nvPr/>
          </p:nvSpPr>
          <p:spPr>
            <a:xfrm>
              <a:off x="-641083" y="-469830"/>
              <a:ext cx="15558986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никто</a:t>
              </a:r>
              <a:r>
                <a:rPr dirty="0"/>
                <a:t>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хочет</a:t>
              </a:r>
              <a:r>
                <a:rPr dirty="0"/>
                <a:t> </a:t>
              </a:r>
              <a:r>
                <a:rPr dirty="0" err="1"/>
                <a:t>брать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себя</a:t>
              </a:r>
              <a:r>
                <a:rPr dirty="0"/>
                <a:t> </a:t>
              </a:r>
              <a:r>
                <a:rPr dirty="0" err="1"/>
                <a:t>инициативу</a:t>
              </a:r>
              <a:endParaRPr dirty="0"/>
            </a:p>
          </p:txBody>
        </p:sp>
        <p:sp>
          <p:nvSpPr>
            <p:cNvPr id="214" name="Линия"/>
            <p:cNvSpPr/>
            <p:nvPr/>
          </p:nvSpPr>
          <p:spPr>
            <a:xfrm flipH="1" flipV="1">
              <a:off x="8547479" y="1211733"/>
              <a:ext cx="3942798" cy="660351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6" name="лучше меня никто не сделает"/>
          <p:cNvSpPr txBox="1"/>
          <p:nvPr/>
        </p:nvSpPr>
        <p:spPr>
          <a:xfrm>
            <a:off x="11235085" y="3438911"/>
            <a:ext cx="11791201" cy="1114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67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лучше</a:t>
            </a:r>
            <a:r>
              <a:rPr dirty="0"/>
              <a:t> </a:t>
            </a:r>
            <a:r>
              <a:rPr dirty="0" err="1"/>
              <a:t>меня</a:t>
            </a:r>
            <a:r>
              <a:rPr dirty="0"/>
              <a:t> </a:t>
            </a:r>
            <a:r>
              <a:rPr dirty="0" err="1"/>
              <a:t>никто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сделает</a:t>
            </a:r>
            <a:endParaRPr dirty="0"/>
          </a:p>
        </p:txBody>
      </p:sp>
      <p:sp>
        <p:nvSpPr>
          <p:cNvPr id="217" name="Линия"/>
          <p:cNvSpPr/>
          <p:nvPr/>
        </p:nvSpPr>
        <p:spPr>
          <a:xfrm flipV="1">
            <a:off x="12944434" y="4685094"/>
            <a:ext cx="865006" cy="4895660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headEnd type="oval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20" name="Сгруппировать"/>
          <p:cNvGrpSpPr/>
          <p:nvPr/>
        </p:nvGrpSpPr>
        <p:grpSpPr>
          <a:xfrm>
            <a:off x="13608752" y="3978090"/>
            <a:ext cx="9649322" cy="5099976"/>
            <a:chOff x="35439" y="0"/>
            <a:chExt cx="9649320" cy="5099974"/>
          </a:xfrm>
        </p:grpSpPr>
        <p:sp>
          <p:nvSpPr>
            <p:cNvPr id="218" name="недостаток знаний"/>
            <p:cNvSpPr txBox="1"/>
            <p:nvPr/>
          </p:nvSpPr>
          <p:spPr>
            <a:xfrm>
              <a:off x="2416943" y="0"/>
              <a:ext cx="7267818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недостаток знаний</a:t>
              </a:r>
            </a:p>
          </p:txBody>
        </p:sp>
        <p:sp>
          <p:nvSpPr>
            <p:cNvPr id="219" name="Линия"/>
            <p:cNvSpPr/>
            <p:nvPr/>
          </p:nvSpPr>
          <p:spPr>
            <a:xfrm flipV="1">
              <a:off x="35439" y="984892"/>
              <a:ext cx="2161902" cy="4115083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3" name="Сгруппировать"/>
          <p:cNvGrpSpPr/>
          <p:nvPr/>
        </p:nvGrpSpPr>
        <p:grpSpPr>
          <a:xfrm>
            <a:off x="13628711" y="7020292"/>
            <a:ext cx="8611331" cy="2845958"/>
            <a:chOff x="62534" y="0"/>
            <a:chExt cx="8611329" cy="2845957"/>
          </a:xfrm>
        </p:grpSpPr>
        <p:sp>
          <p:nvSpPr>
            <p:cNvPr id="221" name="хочу отдыхать"/>
            <p:cNvSpPr txBox="1"/>
            <p:nvPr/>
          </p:nvSpPr>
          <p:spPr>
            <a:xfrm>
              <a:off x="3293344" y="-1"/>
              <a:ext cx="5380521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хочу отдыхать</a:t>
              </a:r>
            </a:p>
          </p:txBody>
        </p:sp>
        <p:sp>
          <p:nvSpPr>
            <p:cNvPr id="222" name="Линия"/>
            <p:cNvSpPr/>
            <p:nvPr/>
          </p:nvSpPr>
          <p:spPr>
            <a:xfrm flipV="1">
              <a:off x="62534" y="773806"/>
              <a:ext cx="2976079" cy="207215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6" name="Сгруппировать"/>
          <p:cNvGrpSpPr/>
          <p:nvPr/>
        </p:nvGrpSpPr>
        <p:grpSpPr>
          <a:xfrm>
            <a:off x="13511986" y="8302731"/>
            <a:ext cx="8444263" cy="1838585"/>
            <a:chOff x="72810" y="0"/>
            <a:chExt cx="8444261" cy="1838583"/>
          </a:xfrm>
        </p:grpSpPr>
        <p:sp>
          <p:nvSpPr>
            <p:cNvPr id="224" name="что дальше?"/>
            <p:cNvSpPr txBox="1"/>
            <p:nvPr/>
          </p:nvSpPr>
          <p:spPr>
            <a:xfrm>
              <a:off x="3786639" y="-1"/>
              <a:ext cx="4730433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что</a:t>
              </a:r>
              <a:r>
                <a:rPr dirty="0"/>
                <a:t> </a:t>
              </a:r>
              <a:r>
                <a:rPr dirty="0" err="1"/>
                <a:t>дальше</a:t>
              </a:r>
              <a:r>
                <a:rPr dirty="0"/>
                <a:t>?</a:t>
              </a:r>
            </a:p>
          </p:txBody>
        </p:sp>
        <p:sp>
          <p:nvSpPr>
            <p:cNvPr id="225" name="Линия"/>
            <p:cNvSpPr/>
            <p:nvPr/>
          </p:nvSpPr>
          <p:spPr>
            <a:xfrm flipV="1">
              <a:off x="72810" y="764987"/>
              <a:ext cx="3478113" cy="1073597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9" name="Сгруппировать"/>
          <p:cNvGrpSpPr/>
          <p:nvPr/>
        </p:nvGrpSpPr>
        <p:grpSpPr>
          <a:xfrm>
            <a:off x="13573467" y="10214158"/>
            <a:ext cx="9684609" cy="1353371"/>
            <a:chOff x="76200" y="0"/>
            <a:chExt cx="10347620" cy="1168400"/>
          </a:xfrm>
        </p:grpSpPr>
        <p:sp>
          <p:nvSpPr>
            <p:cNvPr id="227" name="персонал"/>
            <p:cNvSpPr txBox="1"/>
            <p:nvPr/>
          </p:nvSpPr>
          <p:spPr>
            <a:xfrm>
              <a:off x="6584280" y="-1"/>
              <a:ext cx="3839541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персонал</a:t>
              </a:r>
              <a:r>
                <a:rPr dirty="0"/>
                <a:t> </a:t>
              </a:r>
            </a:p>
          </p:txBody>
        </p:sp>
        <p:sp>
          <p:nvSpPr>
            <p:cNvPr id="228" name="Линия"/>
            <p:cNvSpPr/>
            <p:nvPr/>
          </p:nvSpPr>
          <p:spPr>
            <a:xfrm>
              <a:off x="76200" y="774472"/>
              <a:ext cx="6115329" cy="1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30" name="недостаток денег"/>
          <p:cNvSpPr/>
          <p:nvPr/>
        </p:nvSpPr>
        <p:spPr>
          <a:xfrm>
            <a:off x="16801799" y="11713524"/>
            <a:ext cx="1270002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67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endParaRPr dirty="0"/>
          </a:p>
        </p:txBody>
      </p:sp>
      <p:grpSp>
        <p:nvGrpSpPr>
          <p:cNvPr id="235" name="Сгруппировать"/>
          <p:cNvGrpSpPr/>
          <p:nvPr/>
        </p:nvGrpSpPr>
        <p:grpSpPr>
          <a:xfrm>
            <a:off x="12989487" y="11243978"/>
            <a:ext cx="10597539" cy="3107625"/>
            <a:chOff x="72390" y="23791"/>
            <a:chExt cx="10597538" cy="3107624"/>
          </a:xfrm>
        </p:grpSpPr>
        <p:sp>
          <p:nvSpPr>
            <p:cNvPr id="233" name="не хватает рук"/>
            <p:cNvSpPr txBox="1"/>
            <p:nvPr/>
          </p:nvSpPr>
          <p:spPr>
            <a:xfrm>
              <a:off x="5189002" y="896215"/>
              <a:ext cx="5480927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6700" b="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rPr dirty="0" err="1"/>
                <a:t>не</a:t>
              </a:r>
              <a:r>
                <a:rPr dirty="0"/>
                <a:t> </a:t>
              </a:r>
              <a:r>
                <a:rPr dirty="0" err="1"/>
                <a:t>хватает</a:t>
              </a:r>
              <a:r>
                <a:rPr dirty="0"/>
                <a:t> </a:t>
              </a:r>
              <a:r>
                <a:rPr dirty="0" err="1"/>
                <a:t>рук</a:t>
              </a:r>
              <a:endParaRPr dirty="0"/>
            </a:p>
          </p:txBody>
        </p:sp>
        <p:sp>
          <p:nvSpPr>
            <p:cNvPr id="234" name="Линия"/>
            <p:cNvSpPr/>
            <p:nvPr/>
          </p:nvSpPr>
          <p:spPr>
            <a:xfrm>
              <a:off x="72390" y="23791"/>
              <a:ext cx="4988826" cy="1639588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animBg="1"/>
      <p:bldP spid="2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0" name="Сгруппировать"/>
          <p:cNvGrpSpPr/>
          <p:nvPr/>
        </p:nvGrpSpPr>
        <p:grpSpPr>
          <a:xfrm>
            <a:off x="1207409" y="9642084"/>
            <a:ext cx="8647510" cy="3608025"/>
            <a:chOff x="0" y="-799703"/>
            <a:chExt cx="8647509" cy="3608023"/>
          </a:xfrm>
        </p:grpSpPr>
        <p:sp>
          <p:nvSpPr>
            <p:cNvPr id="238" name="Прямоугольный комментарий"/>
            <p:cNvSpPr/>
            <p:nvPr/>
          </p:nvSpPr>
          <p:spPr>
            <a:xfrm>
              <a:off x="0" y="-799704"/>
              <a:ext cx="8647510" cy="311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435" y="5552"/>
                  </a:lnTo>
                  <a:lnTo>
                    <a:pt x="288" y="5552"/>
                  </a:lnTo>
                  <a:cubicBezTo>
                    <a:pt x="129" y="5552"/>
                    <a:pt x="0" y="5911"/>
                    <a:pt x="0" y="6354"/>
                  </a:cubicBezTo>
                  <a:lnTo>
                    <a:pt x="0" y="20798"/>
                  </a:lnTo>
                  <a:cubicBezTo>
                    <a:pt x="0" y="21241"/>
                    <a:pt x="129" y="21600"/>
                    <a:pt x="288" y="21600"/>
                  </a:cubicBezTo>
                  <a:lnTo>
                    <a:pt x="17965" y="21600"/>
                  </a:lnTo>
                  <a:cubicBezTo>
                    <a:pt x="18124" y="21600"/>
                    <a:pt x="18253" y="21241"/>
                    <a:pt x="18253" y="20798"/>
                  </a:cubicBezTo>
                  <a:lnTo>
                    <a:pt x="18253" y="87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9" name="у меня другая…"/>
            <p:cNvSpPr/>
            <p:nvPr/>
          </p:nvSpPr>
          <p:spPr>
            <a:xfrm>
              <a:off x="3641640" y="15383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у меня другая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специфика</a:t>
              </a:r>
            </a:p>
          </p:txBody>
        </p:sp>
      </p:grpSp>
      <p:grpSp>
        <p:nvGrpSpPr>
          <p:cNvPr id="243" name="Сгруппировать"/>
          <p:cNvGrpSpPr/>
          <p:nvPr/>
        </p:nvGrpSpPr>
        <p:grpSpPr>
          <a:xfrm>
            <a:off x="14116811" y="9967652"/>
            <a:ext cx="9146382" cy="3195648"/>
            <a:chOff x="-1377156" y="-299640"/>
            <a:chExt cx="9146381" cy="3195646"/>
          </a:xfrm>
        </p:grpSpPr>
        <p:sp>
          <p:nvSpPr>
            <p:cNvPr id="241" name="Прямоугольный комментарий"/>
            <p:cNvSpPr/>
            <p:nvPr/>
          </p:nvSpPr>
          <p:spPr>
            <a:xfrm>
              <a:off x="-1377157" y="-299641"/>
              <a:ext cx="9146382" cy="280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252" y="5599"/>
                  </a:lnTo>
                  <a:lnTo>
                    <a:pt x="3252" y="20711"/>
                  </a:lnTo>
                  <a:cubicBezTo>
                    <a:pt x="3252" y="21202"/>
                    <a:pt x="3374" y="21600"/>
                    <a:pt x="3525" y="21600"/>
                  </a:cubicBezTo>
                  <a:lnTo>
                    <a:pt x="21327" y="21600"/>
                  </a:lnTo>
                  <a:cubicBezTo>
                    <a:pt x="21478" y="21600"/>
                    <a:pt x="21600" y="21202"/>
                    <a:pt x="21600" y="20711"/>
                  </a:cubicBezTo>
                  <a:lnTo>
                    <a:pt x="21600" y="3195"/>
                  </a:lnTo>
                  <a:cubicBezTo>
                    <a:pt x="21600" y="2704"/>
                    <a:pt x="21478" y="2306"/>
                    <a:pt x="21327" y="2306"/>
                  </a:cubicBezTo>
                  <a:lnTo>
                    <a:pt x="12461" y="2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это мой бренд"/>
            <p:cNvSpPr txBox="1"/>
            <p:nvPr/>
          </p:nvSpPr>
          <p:spPr>
            <a:xfrm>
              <a:off x="962704" y="584605"/>
              <a:ext cx="6468866" cy="231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это мой бренд</a:t>
              </a:r>
            </a:p>
          </p:txBody>
        </p:sp>
      </p:grpSp>
      <p:grpSp>
        <p:nvGrpSpPr>
          <p:cNvPr id="246" name="Сгруппировать"/>
          <p:cNvGrpSpPr/>
          <p:nvPr/>
        </p:nvGrpSpPr>
        <p:grpSpPr>
          <a:xfrm>
            <a:off x="11970442" y="3217774"/>
            <a:ext cx="12261851" cy="5310189"/>
            <a:chOff x="-537765" y="0"/>
            <a:chExt cx="12261850" cy="5310187"/>
          </a:xfrm>
        </p:grpSpPr>
        <p:sp>
          <p:nvSpPr>
            <p:cNvPr id="244" name="Прямоугольный комментарий"/>
            <p:cNvSpPr/>
            <p:nvPr/>
          </p:nvSpPr>
          <p:spPr>
            <a:xfrm>
              <a:off x="-537766" y="0"/>
              <a:ext cx="12261851" cy="531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" y="0"/>
                  </a:moveTo>
                  <a:cubicBezTo>
                    <a:pt x="1059" y="0"/>
                    <a:pt x="947" y="257"/>
                    <a:pt x="947" y="573"/>
                  </a:cubicBezTo>
                  <a:lnTo>
                    <a:pt x="947" y="6446"/>
                  </a:lnTo>
                  <a:lnTo>
                    <a:pt x="0" y="21600"/>
                  </a:lnTo>
                  <a:lnTo>
                    <a:pt x="1658" y="11449"/>
                  </a:lnTo>
                  <a:lnTo>
                    <a:pt x="21352" y="11449"/>
                  </a:lnTo>
                  <a:cubicBezTo>
                    <a:pt x="21489" y="11449"/>
                    <a:pt x="21600" y="11194"/>
                    <a:pt x="21600" y="10877"/>
                  </a:cubicBezTo>
                  <a:lnTo>
                    <a:pt x="21600" y="573"/>
                  </a:lnTo>
                  <a:cubicBezTo>
                    <a:pt x="21600" y="257"/>
                    <a:pt x="21489" y="0"/>
                    <a:pt x="21352" y="0"/>
                  </a:cubicBezTo>
                  <a:lnTo>
                    <a:pt x="1195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мой бизнес невозможно…"/>
            <p:cNvSpPr/>
            <p:nvPr/>
          </p:nvSpPr>
          <p:spPr>
            <a:xfrm>
              <a:off x="5594170" y="182342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мой бизнес невозможно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систематизировать</a:t>
              </a:r>
            </a:p>
          </p:txBody>
        </p:sp>
      </p:grpSp>
      <p:grpSp>
        <p:nvGrpSpPr>
          <p:cNvPr id="249" name="Сгруппировать"/>
          <p:cNvGrpSpPr/>
          <p:nvPr/>
        </p:nvGrpSpPr>
        <p:grpSpPr>
          <a:xfrm>
            <a:off x="13935042" y="6569454"/>
            <a:ext cx="9569848" cy="3416301"/>
            <a:chOff x="-2262187" y="-63500"/>
            <a:chExt cx="9569846" cy="3416300"/>
          </a:xfrm>
        </p:grpSpPr>
        <p:sp>
          <p:nvSpPr>
            <p:cNvPr id="247" name="Прямоугольный комментарий"/>
            <p:cNvSpPr/>
            <p:nvPr/>
          </p:nvSpPr>
          <p:spPr>
            <a:xfrm>
              <a:off x="-2262188" y="33515"/>
              <a:ext cx="9569848" cy="257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67" y="0"/>
                  </a:moveTo>
                  <a:cubicBezTo>
                    <a:pt x="5223" y="0"/>
                    <a:pt x="5106" y="433"/>
                    <a:pt x="5106" y="969"/>
                  </a:cubicBezTo>
                  <a:lnTo>
                    <a:pt x="5106" y="16577"/>
                  </a:lnTo>
                  <a:lnTo>
                    <a:pt x="0" y="21600"/>
                  </a:lnTo>
                  <a:lnTo>
                    <a:pt x="10292" y="19386"/>
                  </a:lnTo>
                  <a:lnTo>
                    <a:pt x="21339" y="19386"/>
                  </a:lnTo>
                  <a:cubicBezTo>
                    <a:pt x="21483" y="19386"/>
                    <a:pt x="21600" y="18953"/>
                    <a:pt x="21600" y="18418"/>
                  </a:cubicBezTo>
                  <a:lnTo>
                    <a:pt x="21600" y="969"/>
                  </a:lnTo>
                  <a:cubicBezTo>
                    <a:pt x="21600" y="433"/>
                    <a:pt x="21483" y="0"/>
                    <a:pt x="21339" y="0"/>
                  </a:cubicBezTo>
                  <a:lnTo>
                    <a:pt x="5367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8" name="я гарантирую…"/>
            <p:cNvSpPr txBox="1"/>
            <p:nvPr/>
          </p:nvSpPr>
          <p:spPr>
            <a:xfrm>
              <a:off x="834626" y="-63500"/>
              <a:ext cx="5786591" cy="3416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я гарантирую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качество</a:t>
              </a:r>
            </a:p>
          </p:txBody>
        </p:sp>
      </p:grpSp>
      <p:grpSp>
        <p:nvGrpSpPr>
          <p:cNvPr id="252" name="Сгруппировать"/>
          <p:cNvGrpSpPr/>
          <p:nvPr/>
        </p:nvGrpSpPr>
        <p:grpSpPr>
          <a:xfrm>
            <a:off x="3030881" y="2928497"/>
            <a:ext cx="8834835" cy="5751513"/>
            <a:chOff x="0" y="0"/>
            <a:chExt cx="8834834" cy="5751512"/>
          </a:xfrm>
        </p:grpSpPr>
        <p:sp>
          <p:nvSpPr>
            <p:cNvPr id="250" name="Прямоугольный комментарий"/>
            <p:cNvSpPr/>
            <p:nvPr/>
          </p:nvSpPr>
          <p:spPr>
            <a:xfrm>
              <a:off x="0" y="0"/>
              <a:ext cx="8834835" cy="575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" y="0"/>
                  </a:moveTo>
                  <a:cubicBezTo>
                    <a:pt x="126" y="0"/>
                    <a:pt x="0" y="194"/>
                    <a:pt x="0" y="434"/>
                  </a:cubicBezTo>
                  <a:lnTo>
                    <a:pt x="0" y="8980"/>
                  </a:lnTo>
                  <a:cubicBezTo>
                    <a:pt x="0" y="9220"/>
                    <a:pt x="126" y="9414"/>
                    <a:pt x="282" y="9414"/>
                  </a:cubicBezTo>
                  <a:lnTo>
                    <a:pt x="19565" y="9414"/>
                  </a:lnTo>
                  <a:lnTo>
                    <a:pt x="20330" y="21600"/>
                  </a:lnTo>
                  <a:lnTo>
                    <a:pt x="21093" y="9414"/>
                  </a:lnTo>
                  <a:lnTo>
                    <a:pt x="21318" y="9414"/>
                  </a:lnTo>
                  <a:cubicBezTo>
                    <a:pt x="21474" y="9414"/>
                    <a:pt x="21600" y="9220"/>
                    <a:pt x="21600" y="8980"/>
                  </a:cubicBezTo>
                  <a:lnTo>
                    <a:pt x="21600" y="434"/>
                  </a:lnTo>
                  <a:cubicBezTo>
                    <a:pt x="21600" y="194"/>
                    <a:pt x="21474" y="0"/>
                    <a:pt x="21318" y="0"/>
                  </a:cubicBezTo>
                  <a:lnTo>
                    <a:pt x="282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1" name="у нас в городе это…"/>
            <p:cNvSpPr/>
            <p:nvPr/>
          </p:nvSpPr>
          <p:spPr>
            <a:xfrm>
              <a:off x="4255337" y="16107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у нас в городе это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не будет работать</a:t>
              </a:r>
            </a:p>
          </p:txBody>
        </p:sp>
      </p:grpSp>
      <p:grpSp>
        <p:nvGrpSpPr>
          <p:cNvPr id="255" name="Сгруппировать"/>
          <p:cNvGrpSpPr/>
          <p:nvPr/>
        </p:nvGrpSpPr>
        <p:grpSpPr>
          <a:xfrm>
            <a:off x="748423" y="6102151"/>
            <a:ext cx="9565482" cy="2936082"/>
            <a:chOff x="0" y="0"/>
            <a:chExt cx="9565481" cy="2936081"/>
          </a:xfrm>
        </p:grpSpPr>
        <p:sp>
          <p:nvSpPr>
            <p:cNvPr id="253" name="Прямоугольный комментарий"/>
            <p:cNvSpPr/>
            <p:nvPr/>
          </p:nvSpPr>
          <p:spPr>
            <a:xfrm>
              <a:off x="0" y="0"/>
              <a:ext cx="9565482" cy="293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1" y="0"/>
                  </a:moveTo>
                  <a:cubicBezTo>
                    <a:pt x="117" y="0"/>
                    <a:pt x="0" y="380"/>
                    <a:pt x="0" y="850"/>
                  </a:cubicBezTo>
                  <a:lnTo>
                    <a:pt x="0" y="16155"/>
                  </a:lnTo>
                  <a:cubicBezTo>
                    <a:pt x="0" y="16624"/>
                    <a:pt x="117" y="17004"/>
                    <a:pt x="261" y="17004"/>
                  </a:cubicBezTo>
                  <a:lnTo>
                    <a:pt x="16960" y="17004"/>
                  </a:lnTo>
                  <a:lnTo>
                    <a:pt x="21600" y="21600"/>
                  </a:lnTo>
                  <a:lnTo>
                    <a:pt x="18928" y="13641"/>
                  </a:lnTo>
                  <a:lnTo>
                    <a:pt x="18928" y="850"/>
                  </a:lnTo>
                  <a:cubicBezTo>
                    <a:pt x="18928" y="380"/>
                    <a:pt x="18811" y="0"/>
                    <a:pt x="18667" y="0"/>
                  </a:cubicBezTo>
                  <a:lnTo>
                    <a:pt x="261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4" name="мы - другой рынок"/>
            <p:cNvSpPr/>
            <p:nvPr/>
          </p:nvSpPr>
          <p:spPr>
            <a:xfrm>
              <a:off x="4148337" y="16562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мы - другой рынок</a:t>
              </a:r>
            </a:p>
          </p:txBody>
        </p:sp>
      </p:grpSp>
      <p:sp>
        <p:nvSpPr>
          <p:cNvPr id="256" name="РЕМЕСЛО ИЛИ БИЗНЕС?"/>
          <p:cNvSpPr txBox="1"/>
          <p:nvPr/>
        </p:nvSpPr>
        <p:spPr>
          <a:xfrm>
            <a:off x="782127" y="1015440"/>
            <a:ext cx="10728656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РЕМЕСЛО ИЛИ БИЗНЕС? </a:t>
            </a:r>
          </a:p>
        </p:txBody>
      </p:sp>
      <p:sp>
        <p:nvSpPr>
          <p:cNvPr id="257" name="Shape 2317"/>
          <p:cNvSpPr/>
          <p:nvPr/>
        </p:nvSpPr>
        <p:spPr>
          <a:xfrm>
            <a:off x="9414394" y="8611192"/>
            <a:ext cx="4514127" cy="517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8" h="21458" extrusionOk="0">
                <a:moveTo>
                  <a:pt x="7693" y="21458"/>
                </a:moveTo>
                <a:cubicBezTo>
                  <a:pt x="7546" y="21254"/>
                  <a:pt x="7013" y="20676"/>
                  <a:pt x="6835" y="20214"/>
                </a:cubicBezTo>
                <a:cubicBezTo>
                  <a:pt x="6610" y="19820"/>
                  <a:pt x="6835" y="19038"/>
                  <a:pt x="6649" y="18671"/>
                </a:cubicBezTo>
                <a:cubicBezTo>
                  <a:pt x="6463" y="18298"/>
                  <a:pt x="6169" y="18026"/>
                  <a:pt x="5713" y="17978"/>
                </a:cubicBezTo>
                <a:cubicBezTo>
                  <a:pt x="5257" y="17930"/>
                  <a:pt x="4444" y="18372"/>
                  <a:pt x="3926" y="18372"/>
                </a:cubicBezTo>
                <a:cubicBezTo>
                  <a:pt x="3400" y="18372"/>
                  <a:pt x="2951" y="18175"/>
                  <a:pt x="2580" y="17978"/>
                </a:cubicBezTo>
                <a:cubicBezTo>
                  <a:pt x="2208" y="17781"/>
                  <a:pt x="2131" y="17686"/>
                  <a:pt x="1984" y="17360"/>
                </a:cubicBezTo>
                <a:cubicBezTo>
                  <a:pt x="1829" y="17027"/>
                  <a:pt x="1798" y="16537"/>
                  <a:pt x="1868" y="16272"/>
                </a:cubicBezTo>
                <a:cubicBezTo>
                  <a:pt x="1945" y="16014"/>
                  <a:pt x="2054" y="15749"/>
                  <a:pt x="2131" y="15620"/>
                </a:cubicBezTo>
                <a:cubicBezTo>
                  <a:pt x="2146" y="15436"/>
                  <a:pt x="2131" y="15321"/>
                  <a:pt x="1984" y="15191"/>
                </a:cubicBezTo>
                <a:cubicBezTo>
                  <a:pt x="1829" y="15062"/>
                  <a:pt x="1357" y="15021"/>
                  <a:pt x="1234" y="14831"/>
                </a:cubicBezTo>
                <a:cubicBezTo>
                  <a:pt x="1110" y="14641"/>
                  <a:pt x="1009" y="14532"/>
                  <a:pt x="1195" y="14240"/>
                </a:cubicBezTo>
                <a:cubicBezTo>
                  <a:pt x="1381" y="13941"/>
                  <a:pt x="1690" y="14165"/>
                  <a:pt x="1682" y="14043"/>
                </a:cubicBezTo>
                <a:cubicBezTo>
                  <a:pt x="1675" y="13920"/>
                  <a:pt x="1048" y="13880"/>
                  <a:pt x="1125" y="13519"/>
                </a:cubicBezTo>
                <a:cubicBezTo>
                  <a:pt x="1195" y="13159"/>
                  <a:pt x="1458" y="13186"/>
                  <a:pt x="1458" y="12989"/>
                </a:cubicBezTo>
                <a:cubicBezTo>
                  <a:pt x="1458" y="12792"/>
                  <a:pt x="1458" y="12595"/>
                  <a:pt x="1234" y="12466"/>
                </a:cubicBezTo>
                <a:cubicBezTo>
                  <a:pt x="1048" y="12357"/>
                  <a:pt x="491" y="12534"/>
                  <a:pt x="313" y="12337"/>
                </a:cubicBezTo>
                <a:cubicBezTo>
                  <a:pt x="11" y="12208"/>
                  <a:pt x="-128" y="11793"/>
                  <a:pt x="151" y="11283"/>
                </a:cubicBezTo>
                <a:cubicBezTo>
                  <a:pt x="429" y="10780"/>
                  <a:pt x="1682" y="9795"/>
                  <a:pt x="1984" y="9285"/>
                </a:cubicBezTo>
                <a:cubicBezTo>
                  <a:pt x="2309" y="8762"/>
                  <a:pt x="1992" y="8537"/>
                  <a:pt x="1945" y="8218"/>
                </a:cubicBezTo>
                <a:cubicBezTo>
                  <a:pt x="1899" y="7899"/>
                  <a:pt x="1729" y="7627"/>
                  <a:pt x="1682" y="7348"/>
                </a:cubicBezTo>
                <a:cubicBezTo>
                  <a:pt x="1605" y="7083"/>
                  <a:pt x="1605" y="6757"/>
                  <a:pt x="1682" y="6560"/>
                </a:cubicBezTo>
                <a:cubicBezTo>
                  <a:pt x="1760" y="6362"/>
                  <a:pt x="1760" y="6233"/>
                  <a:pt x="1984" y="5642"/>
                </a:cubicBezTo>
                <a:cubicBezTo>
                  <a:pt x="2208" y="5051"/>
                  <a:pt x="2611" y="4099"/>
                  <a:pt x="3353" y="3270"/>
                </a:cubicBezTo>
                <a:cubicBezTo>
                  <a:pt x="4104" y="2441"/>
                  <a:pt x="5465" y="1272"/>
                  <a:pt x="6959" y="742"/>
                </a:cubicBezTo>
                <a:cubicBezTo>
                  <a:pt x="8452" y="218"/>
                  <a:pt x="10525" y="-142"/>
                  <a:pt x="12389" y="55"/>
                </a:cubicBezTo>
                <a:cubicBezTo>
                  <a:pt x="14254" y="252"/>
                  <a:pt x="16320" y="850"/>
                  <a:pt x="17813" y="1836"/>
                </a:cubicBezTo>
                <a:cubicBezTo>
                  <a:pt x="19306" y="2821"/>
                  <a:pt x="20428" y="4330"/>
                  <a:pt x="20946" y="5771"/>
                </a:cubicBezTo>
                <a:cubicBezTo>
                  <a:pt x="21472" y="7219"/>
                  <a:pt x="21325" y="9183"/>
                  <a:pt x="20946" y="10495"/>
                </a:cubicBezTo>
                <a:cubicBezTo>
                  <a:pt x="20575" y="11813"/>
                  <a:pt x="19491" y="12765"/>
                  <a:pt x="18671" y="13547"/>
                </a:cubicBezTo>
                <a:cubicBezTo>
                  <a:pt x="17851" y="14335"/>
                  <a:pt x="16536" y="14750"/>
                  <a:pt x="16018" y="15225"/>
                </a:cubicBezTo>
                <a:cubicBezTo>
                  <a:pt x="15507" y="15701"/>
                  <a:pt x="15422" y="15878"/>
                  <a:pt x="15569" y="16401"/>
                </a:cubicBezTo>
                <a:cubicBezTo>
                  <a:pt x="15685" y="17061"/>
                  <a:pt x="16351" y="18338"/>
                  <a:pt x="16730" y="19195"/>
                </a:cubicBezTo>
                <a:cubicBezTo>
                  <a:pt x="17078" y="20024"/>
                  <a:pt x="17488" y="20914"/>
                  <a:pt x="17681" y="2137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 b="0">
                <a:solidFill>
                  <a:srgbClr val="7D7D7D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 5"/>
          <p:cNvSpPr/>
          <p:nvPr/>
        </p:nvSpPr>
        <p:spPr>
          <a:xfrm>
            <a:off x="-140225" y="484746"/>
            <a:ext cx="26078307" cy="18885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0" name="Сгруппировать"/>
          <p:cNvGrpSpPr/>
          <p:nvPr/>
        </p:nvGrpSpPr>
        <p:grpSpPr>
          <a:xfrm>
            <a:off x="1207409" y="9642084"/>
            <a:ext cx="8647510" cy="3608025"/>
            <a:chOff x="0" y="-799703"/>
            <a:chExt cx="8647509" cy="3608023"/>
          </a:xfrm>
        </p:grpSpPr>
        <p:sp>
          <p:nvSpPr>
            <p:cNvPr id="238" name="Прямоугольный комментарий"/>
            <p:cNvSpPr/>
            <p:nvPr/>
          </p:nvSpPr>
          <p:spPr>
            <a:xfrm>
              <a:off x="0" y="-799704"/>
              <a:ext cx="8647510" cy="311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435" y="5552"/>
                  </a:lnTo>
                  <a:lnTo>
                    <a:pt x="288" y="5552"/>
                  </a:lnTo>
                  <a:cubicBezTo>
                    <a:pt x="129" y="5552"/>
                    <a:pt x="0" y="5911"/>
                    <a:pt x="0" y="6354"/>
                  </a:cubicBezTo>
                  <a:lnTo>
                    <a:pt x="0" y="20798"/>
                  </a:lnTo>
                  <a:cubicBezTo>
                    <a:pt x="0" y="21241"/>
                    <a:pt x="129" y="21600"/>
                    <a:pt x="288" y="21600"/>
                  </a:cubicBezTo>
                  <a:lnTo>
                    <a:pt x="17965" y="21600"/>
                  </a:lnTo>
                  <a:cubicBezTo>
                    <a:pt x="18124" y="21600"/>
                    <a:pt x="18253" y="21241"/>
                    <a:pt x="18253" y="20798"/>
                  </a:cubicBezTo>
                  <a:lnTo>
                    <a:pt x="18253" y="87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9" name="у меня другая…"/>
            <p:cNvSpPr/>
            <p:nvPr/>
          </p:nvSpPr>
          <p:spPr>
            <a:xfrm>
              <a:off x="3641640" y="15383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у меня другая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специфика</a:t>
              </a:r>
            </a:p>
          </p:txBody>
        </p:sp>
      </p:grpSp>
      <p:grpSp>
        <p:nvGrpSpPr>
          <p:cNvPr id="243" name="Сгруппировать"/>
          <p:cNvGrpSpPr/>
          <p:nvPr/>
        </p:nvGrpSpPr>
        <p:grpSpPr>
          <a:xfrm>
            <a:off x="14116811" y="9967652"/>
            <a:ext cx="9146382" cy="3195648"/>
            <a:chOff x="-1377156" y="-299640"/>
            <a:chExt cx="9146381" cy="3195646"/>
          </a:xfrm>
        </p:grpSpPr>
        <p:sp>
          <p:nvSpPr>
            <p:cNvPr id="241" name="Прямоугольный комментарий"/>
            <p:cNvSpPr/>
            <p:nvPr/>
          </p:nvSpPr>
          <p:spPr>
            <a:xfrm>
              <a:off x="-1377157" y="-299641"/>
              <a:ext cx="9146382" cy="280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252" y="5599"/>
                  </a:lnTo>
                  <a:lnTo>
                    <a:pt x="3252" y="20711"/>
                  </a:lnTo>
                  <a:cubicBezTo>
                    <a:pt x="3252" y="21202"/>
                    <a:pt x="3374" y="21600"/>
                    <a:pt x="3525" y="21600"/>
                  </a:cubicBezTo>
                  <a:lnTo>
                    <a:pt x="21327" y="21600"/>
                  </a:lnTo>
                  <a:cubicBezTo>
                    <a:pt x="21478" y="21600"/>
                    <a:pt x="21600" y="21202"/>
                    <a:pt x="21600" y="20711"/>
                  </a:cubicBezTo>
                  <a:lnTo>
                    <a:pt x="21600" y="3195"/>
                  </a:lnTo>
                  <a:cubicBezTo>
                    <a:pt x="21600" y="2704"/>
                    <a:pt x="21478" y="2306"/>
                    <a:pt x="21327" y="2306"/>
                  </a:cubicBezTo>
                  <a:lnTo>
                    <a:pt x="12461" y="2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это мой бренд"/>
            <p:cNvSpPr txBox="1"/>
            <p:nvPr/>
          </p:nvSpPr>
          <p:spPr>
            <a:xfrm>
              <a:off x="962704" y="584605"/>
              <a:ext cx="6468866" cy="231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это мой бренд</a:t>
              </a:r>
            </a:p>
          </p:txBody>
        </p:sp>
      </p:grpSp>
      <p:grpSp>
        <p:nvGrpSpPr>
          <p:cNvPr id="246" name="Сгруппировать"/>
          <p:cNvGrpSpPr/>
          <p:nvPr/>
        </p:nvGrpSpPr>
        <p:grpSpPr>
          <a:xfrm>
            <a:off x="11970442" y="3217774"/>
            <a:ext cx="12261851" cy="5310189"/>
            <a:chOff x="-537765" y="0"/>
            <a:chExt cx="12261850" cy="5310187"/>
          </a:xfrm>
        </p:grpSpPr>
        <p:sp>
          <p:nvSpPr>
            <p:cNvPr id="244" name="Прямоугольный комментарий"/>
            <p:cNvSpPr/>
            <p:nvPr/>
          </p:nvSpPr>
          <p:spPr>
            <a:xfrm>
              <a:off x="-537766" y="0"/>
              <a:ext cx="12261851" cy="531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" y="0"/>
                  </a:moveTo>
                  <a:cubicBezTo>
                    <a:pt x="1059" y="0"/>
                    <a:pt x="947" y="257"/>
                    <a:pt x="947" y="573"/>
                  </a:cubicBezTo>
                  <a:lnTo>
                    <a:pt x="947" y="6446"/>
                  </a:lnTo>
                  <a:lnTo>
                    <a:pt x="0" y="21600"/>
                  </a:lnTo>
                  <a:lnTo>
                    <a:pt x="1658" y="11449"/>
                  </a:lnTo>
                  <a:lnTo>
                    <a:pt x="21352" y="11449"/>
                  </a:lnTo>
                  <a:cubicBezTo>
                    <a:pt x="21489" y="11449"/>
                    <a:pt x="21600" y="11194"/>
                    <a:pt x="21600" y="10877"/>
                  </a:cubicBezTo>
                  <a:lnTo>
                    <a:pt x="21600" y="573"/>
                  </a:lnTo>
                  <a:cubicBezTo>
                    <a:pt x="21600" y="257"/>
                    <a:pt x="21489" y="0"/>
                    <a:pt x="21352" y="0"/>
                  </a:cubicBezTo>
                  <a:lnTo>
                    <a:pt x="1195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мой бизнес невозможно…"/>
            <p:cNvSpPr/>
            <p:nvPr/>
          </p:nvSpPr>
          <p:spPr>
            <a:xfrm>
              <a:off x="5594170" y="182342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мой бизнес невозможно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систематизировать</a:t>
              </a:r>
            </a:p>
          </p:txBody>
        </p:sp>
      </p:grpSp>
      <p:grpSp>
        <p:nvGrpSpPr>
          <p:cNvPr id="249" name="Сгруппировать"/>
          <p:cNvGrpSpPr/>
          <p:nvPr/>
        </p:nvGrpSpPr>
        <p:grpSpPr>
          <a:xfrm>
            <a:off x="13935042" y="6569454"/>
            <a:ext cx="9569848" cy="3416301"/>
            <a:chOff x="-2262187" y="-63500"/>
            <a:chExt cx="9569846" cy="3416300"/>
          </a:xfrm>
        </p:grpSpPr>
        <p:sp>
          <p:nvSpPr>
            <p:cNvPr id="247" name="Прямоугольный комментарий"/>
            <p:cNvSpPr/>
            <p:nvPr/>
          </p:nvSpPr>
          <p:spPr>
            <a:xfrm>
              <a:off x="-2262188" y="33515"/>
              <a:ext cx="9569848" cy="257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67" y="0"/>
                  </a:moveTo>
                  <a:cubicBezTo>
                    <a:pt x="5223" y="0"/>
                    <a:pt x="5106" y="433"/>
                    <a:pt x="5106" y="969"/>
                  </a:cubicBezTo>
                  <a:lnTo>
                    <a:pt x="5106" y="16577"/>
                  </a:lnTo>
                  <a:lnTo>
                    <a:pt x="0" y="21600"/>
                  </a:lnTo>
                  <a:lnTo>
                    <a:pt x="10292" y="19386"/>
                  </a:lnTo>
                  <a:lnTo>
                    <a:pt x="21339" y="19386"/>
                  </a:lnTo>
                  <a:cubicBezTo>
                    <a:pt x="21483" y="19386"/>
                    <a:pt x="21600" y="18953"/>
                    <a:pt x="21600" y="18418"/>
                  </a:cubicBezTo>
                  <a:lnTo>
                    <a:pt x="21600" y="969"/>
                  </a:lnTo>
                  <a:cubicBezTo>
                    <a:pt x="21600" y="433"/>
                    <a:pt x="21483" y="0"/>
                    <a:pt x="21339" y="0"/>
                  </a:cubicBezTo>
                  <a:lnTo>
                    <a:pt x="5367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8" name="я гарантирую…"/>
            <p:cNvSpPr txBox="1"/>
            <p:nvPr/>
          </p:nvSpPr>
          <p:spPr>
            <a:xfrm>
              <a:off x="834626" y="-63500"/>
              <a:ext cx="5786591" cy="3416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я гарантирую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качество</a:t>
              </a:r>
            </a:p>
          </p:txBody>
        </p:sp>
      </p:grpSp>
      <p:grpSp>
        <p:nvGrpSpPr>
          <p:cNvPr id="252" name="Сгруппировать"/>
          <p:cNvGrpSpPr/>
          <p:nvPr/>
        </p:nvGrpSpPr>
        <p:grpSpPr>
          <a:xfrm>
            <a:off x="3030881" y="2928497"/>
            <a:ext cx="8834835" cy="5751513"/>
            <a:chOff x="0" y="0"/>
            <a:chExt cx="8834834" cy="5751512"/>
          </a:xfrm>
        </p:grpSpPr>
        <p:sp>
          <p:nvSpPr>
            <p:cNvPr id="250" name="Прямоугольный комментарий"/>
            <p:cNvSpPr/>
            <p:nvPr/>
          </p:nvSpPr>
          <p:spPr>
            <a:xfrm>
              <a:off x="0" y="0"/>
              <a:ext cx="8834835" cy="575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" y="0"/>
                  </a:moveTo>
                  <a:cubicBezTo>
                    <a:pt x="126" y="0"/>
                    <a:pt x="0" y="194"/>
                    <a:pt x="0" y="434"/>
                  </a:cubicBezTo>
                  <a:lnTo>
                    <a:pt x="0" y="8980"/>
                  </a:lnTo>
                  <a:cubicBezTo>
                    <a:pt x="0" y="9220"/>
                    <a:pt x="126" y="9414"/>
                    <a:pt x="282" y="9414"/>
                  </a:cubicBezTo>
                  <a:lnTo>
                    <a:pt x="19565" y="9414"/>
                  </a:lnTo>
                  <a:lnTo>
                    <a:pt x="20330" y="21600"/>
                  </a:lnTo>
                  <a:lnTo>
                    <a:pt x="21093" y="9414"/>
                  </a:lnTo>
                  <a:lnTo>
                    <a:pt x="21318" y="9414"/>
                  </a:lnTo>
                  <a:cubicBezTo>
                    <a:pt x="21474" y="9414"/>
                    <a:pt x="21600" y="9220"/>
                    <a:pt x="21600" y="8980"/>
                  </a:cubicBezTo>
                  <a:lnTo>
                    <a:pt x="21600" y="434"/>
                  </a:lnTo>
                  <a:cubicBezTo>
                    <a:pt x="21600" y="194"/>
                    <a:pt x="21474" y="0"/>
                    <a:pt x="21318" y="0"/>
                  </a:cubicBezTo>
                  <a:lnTo>
                    <a:pt x="282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1" name="у нас в городе это…"/>
            <p:cNvSpPr/>
            <p:nvPr/>
          </p:nvSpPr>
          <p:spPr>
            <a:xfrm>
              <a:off x="4255337" y="16107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у нас в городе это </a:t>
              </a:r>
            </a:p>
            <a:p>
              <a:pPr defTabSz="457200">
                <a:lnSpc>
                  <a:spcPct val="80000"/>
                </a:lnSpc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не будет работать</a:t>
              </a:r>
            </a:p>
          </p:txBody>
        </p:sp>
      </p:grpSp>
      <p:grpSp>
        <p:nvGrpSpPr>
          <p:cNvPr id="255" name="Сгруппировать"/>
          <p:cNvGrpSpPr/>
          <p:nvPr/>
        </p:nvGrpSpPr>
        <p:grpSpPr>
          <a:xfrm>
            <a:off x="748423" y="6102151"/>
            <a:ext cx="9565482" cy="2936082"/>
            <a:chOff x="0" y="0"/>
            <a:chExt cx="9565481" cy="2936081"/>
          </a:xfrm>
        </p:grpSpPr>
        <p:sp>
          <p:nvSpPr>
            <p:cNvPr id="253" name="Прямоугольный комментарий"/>
            <p:cNvSpPr/>
            <p:nvPr/>
          </p:nvSpPr>
          <p:spPr>
            <a:xfrm>
              <a:off x="0" y="0"/>
              <a:ext cx="9565482" cy="293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1" y="0"/>
                  </a:moveTo>
                  <a:cubicBezTo>
                    <a:pt x="117" y="0"/>
                    <a:pt x="0" y="380"/>
                    <a:pt x="0" y="850"/>
                  </a:cubicBezTo>
                  <a:lnTo>
                    <a:pt x="0" y="16155"/>
                  </a:lnTo>
                  <a:cubicBezTo>
                    <a:pt x="0" y="16624"/>
                    <a:pt x="117" y="17004"/>
                    <a:pt x="261" y="17004"/>
                  </a:cubicBezTo>
                  <a:lnTo>
                    <a:pt x="16960" y="17004"/>
                  </a:lnTo>
                  <a:lnTo>
                    <a:pt x="21600" y="21600"/>
                  </a:lnTo>
                  <a:lnTo>
                    <a:pt x="18928" y="13641"/>
                  </a:lnTo>
                  <a:lnTo>
                    <a:pt x="18928" y="850"/>
                  </a:lnTo>
                  <a:cubicBezTo>
                    <a:pt x="18928" y="380"/>
                    <a:pt x="18811" y="0"/>
                    <a:pt x="18667" y="0"/>
                  </a:cubicBezTo>
                  <a:lnTo>
                    <a:pt x="261" y="0"/>
                  </a:ln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4" name="мы - другой рынок"/>
            <p:cNvSpPr/>
            <p:nvPr/>
          </p:nvSpPr>
          <p:spPr>
            <a:xfrm>
              <a:off x="4148337" y="16562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69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мы - другой рынок</a:t>
              </a:r>
            </a:p>
          </p:txBody>
        </p:sp>
      </p:grpSp>
      <p:sp>
        <p:nvSpPr>
          <p:cNvPr id="256" name="РЕМЕСЛО ИЛИ БИЗНЕС?"/>
          <p:cNvSpPr txBox="1"/>
          <p:nvPr/>
        </p:nvSpPr>
        <p:spPr>
          <a:xfrm>
            <a:off x="782127" y="1015440"/>
            <a:ext cx="10728656" cy="101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200" b="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РЕМЕСЛО ИЛИ БИЗНЕС? </a:t>
            </a:r>
          </a:p>
        </p:txBody>
      </p:sp>
      <p:sp>
        <p:nvSpPr>
          <p:cNvPr id="257" name="Shape 2317"/>
          <p:cNvSpPr/>
          <p:nvPr/>
        </p:nvSpPr>
        <p:spPr>
          <a:xfrm>
            <a:off x="9414394" y="8611192"/>
            <a:ext cx="4514127" cy="517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8" h="21458" extrusionOk="0">
                <a:moveTo>
                  <a:pt x="7693" y="21458"/>
                </a:moveTo>
                <a:cubicBezTo>
                  <a:pt x="7546" y="21254"/>
                  <a:pt x="7013" y="20676"/>
                  <a:pt x="6835" y="20214"/>
                </a:cubicBezTo>
                <a:cubicBezTo>
                  <a:pt x="6610" y="19820"/>
                  <a:pt x="6835" y="19038"/>
                  <a:pt x="6649" y="18671"/>
                </a:cubicBezTo>
                <a:cubicBezTo>
                  <a:pt x="6463" y="18298"/>
                  <a:pt x="6169" y="18026"/>
                  <a:pt x="5713" y="17978"/>
                </a:cubicBezTo>
                <a:cubicBezTo>
                  <a:pt x="5257" y="17930"/>
                  <a:pt x="4444" y="18372"/>
                  <a:pt x="3926" y="18372"/>
                </a:cubicBezTo>
                <a:cubicBezTo>
                  <a:pt x="3400" y="18372"/>
                  <a:pt x="2951" y="18175"/>
                  <a:pt x="2580" y="17978"/>
                </a:cubicBezTo>
                <a:cubicBezTo>
                  <a:pt x="2208" y="17781"/>
                  <a:pt x="2131" y="17686"/>
                  <a:pt x="1984" y="17360"/>
                </a:cubicBezTo>
                <a:cubicBezTo>
                  <a:pt x="1829" y="17027"/>
                  <a:pt x="1798" y="16537"/>
                  <a:pt x="1868" y="16272"/>
                </a:cubicBezTo>
                <a:cubicBezTo>
                  <a:pt x="1945" y="16014"/>
                  <a:pt x="2054" y="15749"/>
                  <a:pt x="2131" y="15620"/>
                </a:cubicBezTo>
                <a:cubicBezTo>
                  <a:pt x="2146" y="15436"/>
                  <a:pt x="2131" y="15321"/>
                  <a:pt x="1984" y="15191"/>
                </a:cubicBezTo>
                <a:cubicBezTo>
                  <a:pt x="1829" y="15062"/>
                  <a:pt x="1357" y="15021"/>
                  <a:pt x="1234" y="14831"/>
                </a:cubicBezTo>
                <a:cubicBezTo>
                  <a:pt x="1110" y="14641"/>
                  <a:pt x="1009" y="14532"/>
                  <a:pt x="1195" y="14240"/>
                </a:cubicBezTo>
                <a:cubicBezTo>
                  <a:pt x="1381" y="13941"/>
                  <a:pt x="1690" y="14165"/>
                  <a:pt x="1682" y="14043"/>
                </a:cubicBezTo>
                <a:cubicBezTo>
                  <a:pt x="1675" y="13920"/>
                  <a:pt x="1048" y="13880"/>
                  <a:pt x="1125" y="13519"/>
                </a:cubicBezTo>
                <a:cubicBezTo>
                  <a:pt x="1195" y="13159"/>
                  <a:pt x="1458" y="13186"/>
                  <a:pt x="1458" y="12989"/>
                </a:cubicBezTo>
                <a:cubicBezTo>
                  <a:pt x="1458" y="12792"/>
                  <a:pt x="1458" y="12595"/>
                  <a:pt x="1234" y="12466"/>
                </a:cubicBezTo>
                <a:cubicBezTo>
                  <a:pt x="1048" y="12357"/>
                  <a:pt x="491" y="12534"/>
                  <a:pt x="313" y="12337"/>
                </a:cubicBezTo>
                <a:cubicBezTo>
                  <a:pt x="11" y="12208"/>
                  <a:pt x="-128" y="11793"/>
                  <a:pt x="151" y="11283"/>
                </a:cubicBezTo>
                <a:cubicBezTo>
                  <a:pt x="429" y="10780"/>
                  <a:pt x="1682" y="9795"/>
                  <a:pt x="1984" y="9285"/>
                </a:cubicBezTo>
                <a:cubicBezTo>
                  <a:pt x="2309" y="8762"/>
                  <a:pt x="1992" y="8537"/>
                  <a:pt x="1945" y="8218"/>
                </a:cubicBezTo>
                <a:cubicBezTo>
                  <a:pt x="1899" y="7899"/>
                  <a:pt x="1729" y="7627"/>
                  <a:pt x="1682" y="7348"/>
                </a:cubicBezTo>
                <a:cubicBezTo>
                  <a:pt x="1605" y="7083"/>
                  <a:pt x="1605" y="6757"/>
                  <a:pt x="1682" y="6560"/>
                </a:cubicBezTo>
                <a:cubicBezTo>
                  <a:pt x="1760" y="6362"/>
                  <a:pt x="1760" y="6233"/>
                  <a:pt x="1984" y="5642"/>
                </a:cubicBezTo>
                <a:cubicBezTo>
                  <a:pt x="2208" y="5051"/>
                  <a:pt x="2611" y="4099"/>
                  <a:pt x="3353" y="3270"/>
                </a:cubicBezTo>
                <a:cubicBezTo>
                  <a:pt x="4104" y="2441"/>
                  <a:pt x="5465" y="1272"/>
                  <a:pt x="6959" y="742"/>
                </a:cubicBezTo>
                <a:cubicBezTo>
                  <a:pt x="8452" y="218"/>
                  <a:pt x="10525" y="-142"/>
                  <a:pt x="12389" y="55"/>
                </a:cubicBezTo>
                <a:cubicBezTo>
                  <a:pt x="14254" y="252"/>
                  <a:pt x="16320" y="850"/>
                  <a:pt x="17813" y="1836"/>
                </a:cubicBezTo>
                <a:cubicBezTo>
                  <a:pt x="19306" y="2821"/>
                  <a:pt x="20428" y="4330"/>
                  <a:pt x="20946" y="5771"/>
                </a:cubicBezTo>
                <a:cubicBezTo>
                  <a:pt x="21472" y="7219"/>
                  <a:pt x="21325" y="9183"/>
                  <a:pt x="20946" y="10495"/>
                </a:cubicBezTo>
                <a:cubicBezTo>
                  <a:pt x="20575" y="11813"/>
                  <a:pt x="19491" y="12765"/>
                  <a:pt x="18671" y="13547"/>
                </a:cubicBezTo>
                <a:cubicBezTo>
                  <a:pt x="17851" y="14335"/>
                  <a:pt x="16536" y="14750"/>
                  <a:pt x="16018" y="15225"/>
                </a:cubicBezTo>
                <a:cubicBezTo>
                  <a:pt x="15507" y="15701"/>
                  <a:pt x="15422" y="15878"/>
                  <a:pt x="15569" y="16401"/>
                </a:cubicBezTo>
                <a:cubicBezTo>
                  <a:pt x="15685" y="17061"/>
                  <a:pt x="16351" y="18338"/>
                  <a:pt x="16730" y="19195"/>
                </a:cubicBezTo>
                <a:cubicBezTo>
                  <a:pt x="17078" y="20024"/>
                  <a:pt x="17488" y="20914"/>
                  <a:pt x="17681" y="2137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 b="0">
                <a:solidFill>
                  <a:srgbClr val="7D7D7D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/>
          </a:p>
        </p:txBody>
      </p:sp>
      <p:grpSp>
        <p:nvGrpSpPr>
          <p:cNvPr id="264" name="Сгруппировать"/>
          <p:cNvGrpSpPr/>
          <p:nvPr/>
        </p:nvGrpSpPr>
        <p:grpSpPr>
          <a:xfrm>
            <a:off x="837994" y="907510"/>
            <a:ext cx="22708012" cy="12832731"/>
            <a:chOff x="-479306" y="-479307"/>
            <a:chExt cx="22708010" cy="12832729"/>
          </a:xfrm>
        </p:grpSpPr>
        <p:grpSp>
          <p:nvGrpSpPr>
            <p:cNvPr id="260" name="оправдания"/>
            <p:cNvGrpSpPr/>
            <p:nvPr/>
          </p:nvGrpSpPr>
          <p:grpSpPr>
            <a:xfrm rot="20280000">
              <a:off x="-433208" y="3564807"/>
              <a:ext cx="22488814" cy="4617501"/>
              <a:chOff x="0" y="0"/>
              <a:chExt cx="22488813" cy="4617499"/>
            </a:xfrm>
          </p:grpSpPr>
          <p:sp>
            <p:nvSpPr>
              <p:cNvPr id="259" name="оправдания"/>
              <p:cNvSpPr txBox="1"/>
              <p:nvPr/>
            </p:nvSpPr>
            <p:spPr>
              <a:xfrm>
                <a:off x="368190" y="368190"/>
                <a:ext cx="21752434" cy="3881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700" b="0">
                    <a:latin typeface="Code Pro Bold"/>
                    <a:ea typeface="Code Pro Bold"/>
                    <a:cs typeface="Code Pro Bold"/>
                    <a:sym typeface="Code Pro Bold"/>
                  </a:defRPr>
                </a:lvl1pPr>
              </a:lstStyle>
              <a:p>
                <a:r>
                  <a:t>оправдания</a:t>
                </a:r>
              </a:p>
            </p:txBody>
          </p:sp>
          <p:pic>
            <p:nvPicPr>
              <p:cNvPr id="258" name="оправдания оправдания" descr="оправдания оправдания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2488814" cy="4617500"/>
              </a:xfrm>
              <a:prstGeom prst="rect">
                <a:avLst/>
              </a:prstGeom>
              <a:effectLst/>
            </p:spPr>
          </p:pic>
        </p:grpSp>
        <p:grpSp>
          <p:nvGrpSpPr>
            <p:cNvPr id="263" name="оправдания"/>
            <p:cNvGrpSpPr/>
            <p:nvPr/>
          </p:nvGrpSpPr>
          <p:grpSpPr>
            <a:xfrm rot="20280000">
              <a:off x="-306208" y="3691807"/>
              <a:ext cx="22488814" cy="4617501"/>
              <a:chOff x="0" y="0"/>
              <a:chExt cx="22488813" cy="4617499"/>
            </a:xfrm>
          </p:grpSpPr>
          <p:sp>
            <p:nvSpPr>
              <p:cNvPr id="262" name="оправдания"/>
              <p:cNvSpPr txBox="1"/>
              <p:nvPr/>
            </p:nvSpPr>
            <p:spPr>
              <a:xfrm>
                <a:off x="368190" y="368190"/>
                <a:ext cx="21752434" cy="3881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700" b="0">
                    <a:solidFill>
                      <a:srgbClr val="FFFFFF"/>
                    </a:solidFill>
                    <a:latin typeface="Code Pro Bold"/>
                    <a:ea typeface="Code Pro Bold"/>
                    <a:cs typeface="Code Pro Bold"/>
                    <a:sym typeface="Code Pro Bold"/>
                  </a:defRPr>
                </a:lvl1pPr>
              </a:lstStyle>
              <a:p>
                <a:r>
                  <a:t>оправдания</a:t>
                </a:r>
              </a:p>
            </p:txBody>
          </p:sp>
          <p:pic>
            <p:nvPicPr>
              <p:cNvPr id="261" name="оправдания оправдания" descr="оправдания оправдания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2488814" cy="4617500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911540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?"/>
          <p:cNvSpPr txBox="1"/>
          <p:nvPr/>
        </p:nvSpPr>
        <p:spPr>
          <a:xfrm>
            <a:off x="3655932" y="2054797"/>
            <a:ext cx="9384031" cy="1153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0000" b="0" spc="2250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?</a:t>
            </a:r>
          </a:p>
        </p:txBody>
      </p:sp>
      <p:sp>
        <p:nvSpPr>
          <p:cNvPr id="267" name="Как из ремесла…"/>
          <p:cNvSpPr txBox="1"/>
          <p:nvPr/>
        </p:nvSpPr>
        <p:spPr>
          <a:xfrm>
            <a:off x="7818665" y="7270864"/>
            <a:ext cx="12591352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500" b="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Как из ремесла </a:t>
            </a:r>
          </a:p>
          <a:p>
            <a:pPr algn="l">
              <a:defRPr sz="11500" b="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выйти в бизнес</a:t>
            </a:r>
            <a:r>
              <a:rPr sz="1200"/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890</Words>
  <Application>Microsoft Office PowerPoint</Application>
  <PresentationFormat>Произвольный</PresentationFormat>
  <Paragraphs>293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1" baseType="lpstr">
      <vt:lpstr>Calibri</vt:lpstr>
      <vt:lpstr>Calibri Light</vt:lpstr>
      <vt:lpstr>Code Pro Bold</vt:lpstr>
      <vt:lpstr>Helvetica Neue</vt:lpstr>
      <vt:lpstr>Helvetica Neue Light</vt:lpstr>
      <vt:lpstr>Helvetica Neue Medium</vt:lpstr>
      <vt:lpstr>Montserrat</vt:lpstr>
      <vt:lpstr>OlgaCTT</vt:lpstr>
      <vt:lpstr>Open Sans</vt:lpstr>
      <vt:lpstr>Poppins Light</vt:lpstr>
      <vt:lpstr>Roboto</vt:lpstr>
      <vt:lpstr>Source Sans Pro</vt:lpstr>
      <vt:lpstr>Times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RMFPP Admin</cp:lastModifiedBy>
  <cp:revision>10</cp:revision>
  <dcterms:modified xsi:type="dcterms:W3CDTF">2022-05-25T17:53:33Z</dcterms:modified>
</cp:coreProperties>
</file>